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32"/>
  </p:notesMasterIdLst>
  <p:sldIdLst>
    <p:sldId id="257" r:id="rId6"/>
    <p:sldId id="285" r:id="rId7"/>
    <p:sldId id="258" r:id="rId8"/>
    <p:sldId id="259" r:id="rId9"/>
    <p:sldId id="260" r:id="rId10"/>
    <p:sldId id="261" r:id="rId11"/>
    <p:sldId id="262" r:id="rId12"/>
    <p:sldId id="263" r:id="rId13"/>
    <p:sldId id="264" r:id="rId14"/>
    <p:sldId id="265" r:id="rId15"/>
    <p:sldId id="266" r:id="rId16"/>
    <p:sldId id="288" r:id="rId17"/>
    <p:sldId id="282" r:id="rId18"/>
    <p:sldId id="283" r:id="rId19"/>
    <p:sldId id="269" r:id="rId20"/>
    <p:sldId id="284" r:id="rId21"/>
    <p:sldId id="271" r:id="rId22"/>
    <p:sldId id="281" r:id="rId23"/>
    <p:sldId id="273" r:id="rId24"/>
    <p:sldId id="274" r:id="rId25"/>
    <p:sldId id="275" r:id="rId26"/>
    <p:sldId id="276" r:id="rId27"/>
    <p:sldId id="277" r:id="rId28"/>
    <p:sldId id="278" r:id="rId29"/>
    <p:sldId id="279"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127A6-B6FD-407A-8E96-4B2B7F7DCE96}" v="1" dt="2023-06-20T12:54:36.920"/>
    <p1510:client id="{8105C789-4777-49F7-B187-CB671368D86E}" v="45" dt="2023-04-18T19:18:33.797"/>
    <p1510:client id="{AEC11BAB-47D7-4004-98DF-7B35A3CB547B}" v="4" dt="2023-05-24T22:06:37.886"/>
    <p1510:client id="{C1D0E4FF-9767-4C4F-8A92-9A2B4BE4CA8F}" v="1" dt="2023-04-12T16:45:50.084"/>
    <p1510:client id="{C979A1BD-FA47-C262-BFA9-63F869B1285A}" v="5" dt="2023-05-21T00:27:06.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68578" autoAdjust="0"/>
  </p:normalViewPr>
  <p:slideViewPr>
    <p:cSldViewPr snapToGrid="0" showGuides="1">
      <p:cViewPr varScale="1">
        <p:scale>
          <a:sx n="77" d="100"/>
          <a:sy n="77" d="100"/>
        </p:scale>
        <p:origin x="26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A5C99F4F-266E-4AB4-87CB-D3F78CFAC5DF}"/>
    <pc:docChg chg="modSld">
      <pc:chgData name="Merrell, Timothy M CIV (USA)" userId="S::timothy.m.merrell@uscg.mil::adc478d8-ca49-4c6c-b614-f5ce75cb132a" providerId="AD" clId="Web-{A5C99F4F-266E-4AB4-87CB-D3F78CFAC5DF}" dt="2023-03-20T12:35:19.299" v="0" actId="1076"/>
      <pc:docMkLst>
        <pc:docMk/>
      </pc:docMkLst>
      <pc:sldChg chg="modSp">
        <pc:chgData name="Merrell, Timothy M CIV (USA)" userId="S::timothy.m.merrell@uscg.mil::adc478d8-ca49-4c6c-b614-f5ce75cb132a" providerId="AD" clId="Web-{A5C99F4F-266E-4AB4-87CB-D3F78CFAC5DF}" dt="2023-03-20T12:35:19.299" v="0" actId="1076"/>
        <pc:sldMkLst>
          <pc:docMk/>
          <pc:sldMk cId="2799346312" sldId="282"/>
        </pc:sldMkLst>
        <pc:grpChg chg="mod">
          <ac:chgData name="Merrell, Timothy M CIV (USA)" userId="S::timothy.m.merrell@uscg.mil::adc478d8-ca49-4c6c-b614-f5ce75cb132a" providerId="AD" clId="Web-{A5C99F4F-266E-4AB4-87CB-D3F78CFAC5DF}" dt="2023-03-20T12:35:19.299" v="0" actId="1076"/>
          <ac:grpSpMkLst>
            <pc:docMk/>
            <pc:sldMk cId="2799346312" sldId="282"/>
            <ac:grpSpMk id="59" creationId="{07FA0018-A39B-DF15-AA92-25A796A37955}"/>
          </ac:grpSpMkLst>
        </pc:grpChg>
      </pc:sldChg>
    </pc:docChg>
  </pc:docChgLst>
  <pc:docChgLst>
    <pc:chgData name="Merrell, Timothy M CIV (USA)" userId="S::timothy.m.merrell@uscg.mil::adc478d8-ca49-4c6c-b614-f5ce75cb132a" providerId="AD" clId="Web-{8D27F94E-84A6-428F-B9F3-9096572747D1}"/>
    <pc:docChg chg="delSld modSld">
      <pc:chgData name="Merrell, Timothy M CIV (USA)" userId="S::timothy.m.merrell@uscg.mil::adc478d8-ca49-4c6c-b614-f5ce75cb132a" providerId="AD" clId="Web-{8D27F94E-84A6-428F-B9F3-9096572747D1}" dt="2023-02-02T16:58:43.478" v="6"/>
      <pc:docMkLst>
        <pc:docMk/>
      </pc:docMkLst>
      <pc:sldChg chg="del">
        <pc:chgData name="Merrell, Timothy M CIV (USA)" userId="S::timothy.m.merrell@uscg.mil::adc478d8-ca49-4c6c-b614-f5ce75cb132a" providerId="AD" clId="Web-{8D27F94E-84A6-428F-B9F3-9096572747D1}" dt="2023-02-02T16:58:43.478" v="6"/>
        <pc:sldMkLst>
          <pc:docMk/>
          <pc:sldMk cId="1501771410" sldId="268"/>
        </pc:sldMkLst>
      </pc:sldChg>
      <pc:sldChg chg="modNotes">
        <pc:chgData name="Merrell, Timothy M CIV (USA)" userId="S::timothy.m.merrell@uscg.mil::adc478d8-ca49-4c6c-b614-f5ce75cb132a" providerId="AD" clId="Web-{8D27F94E-84A6-428F-B9F3-9096572747D1}" dt="2023-02-02T16:58:36.916" v="5"/>
        <pc:sldMkLst>
          <pc:docMk/>
          <pc:sldMk cId="2799346312" sldId="282"/>
        </pc:sldMkLst>
      </pc:sldChg>
    </pc:docChg>
  </pc:docChgLst>
  <pc:docChgLst>
    <pc:chgData name="Merrell, Timothy M CIV (USA)" userId="S::timothy.m.merrell@uscg.mil::adc478d8-ca49-4c6c-b614-f5ce75cb132a" providerId="AD" clId="Web-{647127A6-B6FD-407A-8E96-4B2B7F7DCE96}"/>
    <pc:docChg chg="sldOrd">
      <pc:chgData name="Merrell, Timothy M CIV (USA)" userId="S::timothy.m.merrell@uscg.mil::adc478d8-ca49-4c6c-b614-f5ce75cb132a" providerId="AD" clId="Web-{647127A6-B6FD-407A-8E96-4B2B7F7DCE96}" dt="2023-06-20T12:54:36.920" v="0"/>
      <pc:docMkLst>
        <pc:docMk/>
      </pc:docMkLst>
      <pc:sldChg chg="ord">
        <pc:chgData name="Merrell, Timothy M CIV (USA)" userId="S::timothy.m.merrell@uscg.mil::adc478d8-ca49-4c6c-b614-f5ce75cb132a" providerId="AD" clId="Web-{647127A6-B6FD-407A-8E96-4B2B7F7DCE96}" dt="2023-06-20T12:54:36.920" v="0"/>
        <pc:sldMkLst>
          <pc:docMk/>
          <pc:sldMk cId="1719702093" sldId="285"/>
        </pc:sldMkLst>
      </pc:sldChg>
    </pc:docChg>
  </pc:docChgLst>
  <pc:docChgLst>
    <pc:chgData name="Merrell, Timothy M CIV (USA)" userId="S::timothy.m.merrell@uscg.mil::adc478d8-ca49-4c6c-b614-f5ce75cb132a" providerId="AD" clId="Web-{8105C789-4777-49F7-B187-CB671368D86E}"/>
    <pc:docChg chg="modSld">
      <pc:chgData name="Merrell, Timothy M CIV (USA)" userId="S::timothy.m.merrell@uscg.mil::adc478d8-ca49-4c6c-b614-f5ce75cb132a" providerId="AD" clId="Web-{8105C789-4777-49F7-B187-CB671368D86E}" dt="2023-04-18T19:18:32.969" v="22" actId="20577"/>
      <pc:docMkLst>
        <pc:docMk/>
      </pc:docMkLst>
      <pc:sldChg chg="modSp">
        <pc:chgData name="Merrell, Timothy M CIV (USA)" userId="S::timothy.m.merrell@uscg.mil::adc478d8-ca49-4c6c-b614-f5ce75cb132a" providerId="AD" clId="Web-{8105C789-4777-49F7-B187-CB671368D86E}" dt="2023-04-18T19:18:32.969" v="22" actId="20577"/>
        <pc:sldMkLst>
          <pc:docMk/>
          <pc:sldMk cId="2799346312" sldId="282"/>
        </pc:sldMkLst>
        <pc:spChg chg="mod">
          <ac:chgData name="Merrell, Timothy M CIV (USA)" userId="S::timothy.m.merrell@uscg.mil::adc478d8-ca49-4c6c-b614-f5ce75cb132a" providerId="AD" clId="Web-{8105C789-4777-49F7-B187-CB671368D86E}" dt="2023-04-18T19:18:32.969" v="22" actId="20577"/>
          <ac:spMkLst>
            <pc:docMk/>
            <pc:sldMk cId="2799346312" sldId="282"/>
            <ac:spMk id="15" creationId="{F6B46C60-1851-42F6-BE36-B924E3CF9D30}"/>
          </ac:spMkLst>
        </pc:spChg>
      </pc:sldChg>
    </pc:docChg>
  </pc:docChgLst>
  <pc:docChgLst>
    <pc:chgData name="Merrell, Timothy M CIV (USA)" userId="S::timothy.m.merrell@uscg.mil::adc478d8-ca49-4c6c-b614-f5ce75cb132a" providerId="AD" clId="Web-{DC1CA084-D252-4C51-AE0E-E750D863A20B}"/>
    <pc:docChg chg="modSld">
      <pc:chgData name="Merrell, Timothy M CIV (USA)" userId="S::timothy.m.merrell@uscg.mil::adc478d8-ca49-4c6c-b614-f5ce75cb132a" providerId="AD" clId="Web-{DC1CA084-D252-4C51-AE0E-E750D863A20B}" dt="2023-02-13T12:54:33.936" v="6"/>
      <pc:docMkLst>
        <pc:docMk/>
      </pc:docMkLst>
      <pc:sldChg chg="delSp">
        <pc:chgData name="Merrell, Timothy M CIV (USA)" userId="S::timothy.m.merrell@uscg.mil::adc478d8-ca49-4c6c-b614-f5ce75cb132a" providerId="AD" clId="Web-{DC1CA084-D252-4C51-AE0E-E750D863A20B}" dt="2023-02-13T12:54:33.936" v="6"/>
        <pc:sldMkLst>
          <pc:docMk/>
          <pc:sldMk cId="2275017722" sldId="258"/>
        </pc:sldMkLst>
        <pc:spChg chg="del">
          <ac:chgData name="Merrell, Timothy M CIV (USA)" userId="S::timothy.m.merrell@uscg.mil::adc478d8-ca49-4c6c-b614-f5ce75cb132a" providerId="AD" clId="Web-{DC1CA084-D252-4C51-AE0E-E750D863A20B}" dt="2023-02-13T12:54:33.936" v="6"/>
          <ac:spMkLst>
            <pc:docMk/>
            <pc:sldMk cId="2275017722" sldId="258"/>
            <ac:spMk id="16" creationId="{00000000-0000-0000-0000-000000000000}"/>
          </ac:spMkLst>
        </pc:spChg>
      </pc:sldChg>
      <pc:sldChg chg="delSp modSp">
        <pc:chgData name="Merrell, Timothy M CIV (USA)" userId="S::timothy.m.merrell@uscg.mil::adc478d8-ca49-4c6c-b614-f5ce75cb132a" providerId="AD" clId="Web-{DC1CA084-D252-4C51-AE0E-E750D863A20B}" dt="2023-02-13T12:53:42.746" v="5" actId="1076"/>
        <pc:sldMkLst>
          <pc:docMk/>
          <pc:sldMk cId="1719702093" sldId="285"/>
        </pc:sldMkLst>
        <pc:spChg chg="mod">
          <ac:chgData name="Merrell, Timothy M CIV (USA)" userId="S::timothy.m.merrell@uscg.mil::adc478d8-ca49-4c6c-b614-f5ce75cb132a" providerId="AD" clId="Web-{DC1CA084-D252-4C51-AE0E-E750D863A20B}" dt="2023-02-13T12:53:23.323" v="3" actId="14100"/>
          <ac:spMkLst>
            <pc:docMk/>
            <pc:sldMk cId="1719702093" sldId="285"/>
            <ac:spMk id="5" creationId="{00000000-0000-0000-0000-000000000000}"/>
          </ac:spMkLst>
        </pc:spChg>
        <pc:grpChg chg="mod">
          <ac:chgData name="Merrell, Timothy M CIV (USA)" userId="S::timothy.m.merrell@uscg.mil::adc478d8-ca49-4c6c-b614-f5ce75cb132a" providerId="AD" clId="Web-{DC1CA084-D252-4C51-AE0E-E750D863A20B}" dt="2023-02-13T12:53:42.746" v="5" actId="1076"/>
          <ac:grpSpMkLst>
            <pc:docMk/>
            <pc:sldMk cId="1719702093" sldId="285"/>
            <ac:grpSpMk id="4" creationId="{00000000-0000-0000-0000-000000000000}"/>
          </ac:grpSpMkLst>
        </pc:grpChg>
        <pc:picChg chg="del">
          <ac:chgData name="Merrell, Timothy M CIV (USA)" userId="S::timothy.m.merrell@uscg.mil::adc478d8-ca49-4c6c-b614-f5ce75cb132a" providerId="AD" clId="Web-{DC1CA084-D252-4C51-AE0E-E750D863A20B}" dt="2023-02-13T12:53:06.619" v="1"/>
          <ac:picMkLst>
            <pc:docMk/>
            <pc:sldMk cId="1719702093" sldId="285"/>
            <ac:picMk id="6" creationId="{00000000-0000-0000-0000-000000000000}"/>
          </ac:picMkLst>
        </pc:picChg>
        <pc:picChg chg="mod">
          <ac:chgData name="Merrell, Timothy M CIV (USA)" userId="S::timothy.m.merrell@uscg.mil::adc478d8-ca49-4c6c-b614-f5ce75cb132a" providerId="AD" clId="Web-{DC1CA084-D252-4C51-AE0E-E750D863A20B}" dt="2023-02-13T12:53:31.714" v="4" actId="1076"/>
          <ac:picMkLst>
            <pc:docMk/>
            <pc:sldMk cId="1719702093" sldId="285"/>
            <ac:picMk id="13" creationId="{00000000-0000-0000-0000-000000000000}"/>
          </ac:picMkLst>
        </pc:picChg>
      </pc:sldChg>
    </pc:docChg>
  </pc:docChgLst>
  <pc:docChgLst>
    <pc:chgData name="Atadero, Robert M CIV USCG BASE KETCHIKAN (USA)" userId="S::robert.m.atadero@uscg.mil::9c1efb8d-19bc-415a-926c-9be5193b770c" providerId="AD" clId="Web-{946283EF-88B5-4F58-74C9-A99FC8E4FF88}"/>
    <pc:docChg chg="addSld delSld">
      <pc:chgData name="Atadero, Robert M CIV USCG BASE KETCHIKAN (USA)" userId="S::robert.m.atadero@uscg.mil::9c1efb8d-19bc-415a-926c-9be5193b770c" providerId="AD" clId="Web-{946283EF-88B5-4F58-74C9-A99FC8E4FF88}" dt="2023-01-18T18:35:08.402" v="3"/>
      <pc:docMkLst>
        <pc:docMk/>
      </pc:docMkLst>
      <pc:sldChg chg="del">
        <pc:chgData name="Atadero, Robert M CIV USCG BASE KETCHIKAN (USA)" userId="S::robert.m.atadero@uscg.mil::9c1efb8d-19bc-415a-926c-9be5193b770c" providerId="AD" clId="Web-{946283EF-88B5-4F58-74C9-A99FC8E4FF88}" dt="2023-01-18T18:35:08.402" v="3"/>
        <pc:sldMkLst>
          <pc:docMk/>
          <pc:sldMk cId="2406866763" sldId="286"/>
        </pc:sldMkLst>
      </pc:sldChg>
      <pc:sldChg chg="del">
        <pc:chgData name="Atadero, Robert M CIV USCG BASE KETCHIKAN (USA)" userId="S::robert.m.atadero@uscg.mil::9c1efb8d-19bc-415a-926c-9be5193b770c" providerId="AD" clId="Web-{946283EF-88B5-4F58-74C9-A99FC8E4FF88}" dt="2023-01-18T18:33:52.179" v="1"/>
        <pc:sldMkLst>
          <pc:docMk/>
          <pc:sldMk cId="1553021566" sldId="287"/>
        </pc:sldMkLst>
      </pc:sldChg>
      <pc:sldChg chg="add del">
        <pc:chgData name="Atadero, Robert M CIV USCG BASE KETCHIKAN (USA)" userId="S::robert.m.atadero@uscg.mil::9c1efb8d-19bc-415a-926c-9be5193b770c" providerId="AD" clId="Web-{946283EF-88B5-4F58-74C9-A99FC8E4FF88}" dt="2023-01-18T18:34:07.852" v="2"/>
        <pc:sldMkLst>
          <pc:docMk/>
          <pc:sldMk cId="2416980668" sldId="289"/>
        </pc:sldMkLst>
      </pc:sldChg>
    </pc:docChg>
  </pc:docChgLst>
  <pc:docChgLst>
    <pc:chgData name="Merrell, Timothy M CIV (USA)" userId="S::timothy.m.merrell@uscg.mil::adc478d8-ca49-4c6c-b614-f5ce75cb132a" providerId="AD" clId="Web-{C979A1BD-FA47-C262-BFA9-63F869B1285A}"/>
    <pc:docChg chg="modSld">
      <pc:chgData name="Merrell, Timothy M CIV (USA)" userId="S::timothy.m.merrell@uscg.mil::adc478d8-ca49-4c6c-b614-f5ce75cb132a" providerId="AD" clId="Web-{C979A1BD-FA47-C262-BFA9-63F869B1285A}" dt="2023-05-21T00:27:06.648" v="4"/>
      <pc:docMkLst>
        <pc:docMk/>
      </pc:docMkLst>
      <pc:sldChg chg="addSp delSp modSp">
        <pc:chgData name="Merrell, Timothy M CIV (USA)" userId="S::timothy.m.merrell@uscg.mil::adc478d8-ca49-4c6c-b614-f5ce75cb132a" providerId="AD" clId="Web-{C979A1BD-FA47-C262-BFA9-63F869B1285A}" dt="2023-05-21T00:27:06.648" v="4"/>
        <pc:sldMkLst>
          <pc:docMk/>
          <pc:sldMk cId="1719702093" sldId="285"/>
        </pc:sldMkLst>
        <pc:spChg chg="del">
          <ac:chgData name="Merrell, Timothy M CIV (USA)" userId="S::timothy.m.merrell@uscg.mil::adc478d8-ca49-4c6c-b614-f5ce75cb132a" providerId="AD" clId="Web-{C979A1BD-FA47-C262-BFA9-63F869B1285A}" dt="2023-05-21T00:26:44.022" v="2"/>
          <ac:spMkLst>
            <pc:docMk/>
            <pc:sldMk cId="1719702093" sldId="285"/>
            <ac:spMk id="5" creationId="{00000000-0000-0000-0000-000000000000}"/>
          </ac:spMkLst>
        </pc:spChg>
        <pc:spChg chg="add">
          <ac:chgData name="Merrell, Timothy M CIV (USA)" userId="S::timothy.m.merrell@uscg.mil::adc478d8-ca49-4c6c-b614-f5ce75cb132a" providerId="AD" clId="Web-{C979A1BD-FA47-C262-BFA9-63F869B1285A}" dt="2023-05-21T00:27:06.648" v="4"/>
          <ac:spMkLst>
            <pc:docMk/>
            <pc:sldMk cId="1719702093" sldId="285"/>
            <ac:spMk id="6" creationId="{C9A13078-043A-BC2D-FB62-18B406B3D38B}"/>
          </ac:spMkLst>
        </pc:spChg>
        <pc:grpChg chg="del mod">
          <ac:chgData name="Merrell, Timothy M CIV (USA)" userId="S::timothy.m.merrell@uscg.mil::adc478d8-ca49-4c6c-b614-f5ce75cb132a" providerId="AD" clId="Web-{C979A1BD-FA47-C262-BFA9-63F869B1285A}" dt="2023-05-21T00:26:48.788" v="3"/>
          <ac:grpSpMkLst>
            <pc:docMk/>
            <pc:sldMk cId="1719702093" sldId="285"/>
            <ac:grpSpMk id="4" creationId="{00000000-0000-0000-0000-000000000000}"/>
          </ac:grpSpMkLst>
        </pc:grpChg>
        <pc:picChg chg="mod">
          <ac:chgData name="Merrell, Timothy M CIV (USA)" userId="S::timothy.m.merrell@uscg.mil::adc478d8-ca49-4c6c-b614-f5ce75cb132a" providerId="AD" clId="Web-{C979A1BD-FA47-C262-BFA9-63F869B1285A}" dt="2023-05-21T00:26:25.083" v="1" actId="1076"/>
          <ac:picMkLst>
            <pc:docMk/>
            <pc:sldMk cId="1719702093" sldId="285"/>
            <ac:picMk id="13" creationId="{00000000-0000-0000-0000-000000000000}"/>
          </ac:picMkLst>
        </pc:picChg>
      </pc:sldChg>
    </pc:docChg>
  </pc:docChgLst>
  <pc:docChgLst>
    <pc:chgData name="Carman, Jody L CIV USCG BASE KODIAK (USA)" userId="S::jody.l.carman@uscg.mil::bf8d500a-bedf-4330-acc7-418de7d40a5c" providerId="AD" clId="Web-{4B17A857-BE0D-4660-9ECD-EC18A7584EF0}"/>
    <pc:docChg chg="modSld">
      <pc:chgData name="Carman, Jody L CIV USCG BASE KODIAK (USA)" userId="S::jody.l.carman@uscg.mil::bf8d500a-bedf-4330-acc7-418de7d40a5c" providerId="AD" clId="Web-{4B17A857-BE0D-4660-9ECD-EC18A7584EF0}" dt="2023-01-11T18:07:20.660" v="5"/>
      <pc:docMkLst>
        <pc:docMk/>
      </pc:docMkLst>
      <pc:sldChg chg="modSp">
        <pc:chgData name="Carman, Jody L CIV USCG BASE KODIAK (USA)" userId="S::jody.l.carman@uscg.mil::bf8d500a-bedf-4330-acc7-418de7d40a5c" providerId="AD" clId="Web-{4B17A857-BE0D-4660-9ECD-EC18A7584EF0}" dt="2023-01-11T18:05:18.627" v="0" actId="20577"/>
        <pc:sldMkLst>
          <pc:docMk/>
          <pc:sldMk cId="4291628856" sldId="257"/>
        </pc:sldMkLst>
        <pc:spChg chg="mod">
          <ac:chgData name="Carman, Jody L CIV USCG BASE KODIAK (USA)" userId="S::jody.l.carman@uscg.mil::bf8d500a-bedf-4330-acc7-418de7d40a5c" providerId="AD" clId="Web-{4B17A857-BE0D-4660-9ECD-EC18A7584EF0}" dt="2023-01-11T18:05:18.627" v="0" actId="20577"/>
          <ac:spMkLst>
            <pc:docMk/>
            <pc:sldMk cId="4291628856" sldId="257"/>
            <ac:spMk id="2" creationId="{00000000-0000-0000-0000-000000000000}"/>
          </ac:spMkLst>
        </pc:spChg>
      </pc:sldChg>
      <pc:sldChg chg="modSp">
        <pc:chgData name="Carman, Jody L CIV USCG BASE KODIAK (USA)" userId="S::jody.l.carman@uscg.mil::bf8d500a-bedf-4330-acc7-418de7d40a5c" providerId="AD" clId="Web-{4B17A857-BE0D-4660-9ECD-EC18A7584EF0}" dt="2023-01-11T18:07:20.660" v="5"/>
        <pc:sldMkLst>
          <pc:docMk/>
          <pc:sldMk cId="2533860619" sldId="267"/>
        </pc:sldMkLst>
        <pc:picChg chg="mod modCrop">
          <ac:chgData name="Carman, Jody L CIV USCG BASE KODIAK (USA)" userId="S::jody.l.carman@uscg.mil::bf8d500a-bedf-4330-acc7-418de7d40a5c" providerId="AD" clId="Web-{4B17A857-BE0D-4660-9ECD-EC18A7584EF0}" dt="2023-01-11T18:07:20.660" v="5"/>
          <ac:picMkLst>
            <pc:docMk/>
            <pc:sldMk cId="2533860619" sldId="267"/>
            <ac:picMk id="2" creationId="{00000000-0000-0000-0000-000000000000}"/>
          </ac:picMkLst>
        </pc:picChg>
      </pc:sldChg>
    </pc:docChg>
  </pc:docChgLst>
  <pc:docChgLst>
    <pc:chgData name="Atadero, Robert M CIV USCG BASE KETCHIKAN (USA)" userId="9c1efb8d-19bc-415a-926c-9be5193b770c" providerId="ADAL" clId="{A00C7AA7-5314-4D92-982E-38A33466CE4B}"/>
    <pc:docChg chg="modSld sldOrd">
      <pc:chgData name="Atadero, Robert M CIV USCG BASE KETCHIKAN (USA)" userId="9c1efb8d-19bc-415a-926c-9be5193b770c" providerId="ADAL" clId="{A00C7AA7-5314-4D92-982E-38A33466CE4B}" dt="2023-01-11T00:55:37.125" v="3"/>
      <pc:docMkLst>
        <pc:docMk/>
      </pc:docMkLst>
      <pc:sldChg chg="ord">
        <pc:chgData name="Atadero, Robert M CIV USCG BASE KETCHIKAN (USA)" userId="9c1efb8d-19bc-415a-926c-9be5193b770c" providerId="ADAL" clId="{A00C7AA7-5314-4D92-982E-38A33466CE4B}" dt="2023-01-11T00:55:37.125" v="3"/>
        <pc:sldMkLst>
          <pc:docMk/>
          <pc:sldMk cId="1719702093" sldId="285"/>
        </pc:sldMkLst>
      </pc:sldChg>
    </pc:docChg>
  </pc:docChgLst>
  <pc:docChgLst>
    <pc:chgData name="Jody" userId="bf8d500a-bedf-4330-acc7-418de7d40a5c" providerId="ADAL" clId="{4970D869-088A-4A29-8D2E-BEAE6AF9BB5F}"/>
    <pc:docChg chg="modSld">
      <pc:chgData name="Jody" userId="bf8d500a-bedf-4330-acc7-418de7d40a5c" providerId="ADAL" clId="{4970D869-088A-4A29-8D2E-BEAE6AF9BB5F}" dt="2023-01-11T18:16:02.450" v="13" actId="20577"/>
      <pc:docMkLst>
        <pc:docMk/>
      </pc:docMkLst>
      <pc:sldChg chg="modSp modNotesTx">
        <pc:chgData name="Jody" userId="bf8d500a-bedf-4330-acc7-418de7d40a5c" providerId="ADAL" clId="{4970D869-088A-4A29-8D2E-BEAE6AF9BB5F}" dt="2023-01-11T18:14:13.001" v="2" actId="20577"/>
        <pc:sldMkLst>
          <pc:docMk/>
          <pc:sldMk cId="2533860619" sldId="267"/>
        </pc:sldMkLst>
        <pc:picChg chg="mod">
          <ac:chgData name="Jody" userId="bf8d500a-bedf-4330-acc7-418de7d40a5c" providerId="ADAL" clId="{4970D869-088A-4A29-8D2E-BEAE6AF9BB5F}" dt="2023-01-11T18:10:19.736" v="0"/>
          <ac:picMkLst>
            <pc:docMk/>
            <pc:sldMk cId="2533860619" sldId="267"/>
            <ac:picMk id="2" creationId="{00000000-0000-0000-0000-000000000000}"/>
          </ac:picMkLst>
        </pc:picChg>
      </pc:sldChg>
      <pc:sldChg chg="mod modShow">
        <pc:chgData name="Jody" userId="bf8d500a-bedf-4330-acc7-418de7d40a5c" providerId="ADAL" clId="{4970D869-088A-4A29-8D2E-BEAE6AF9BB5F}" dt="2023-01-11T18:15:18.608" v="3" actId="729"/>
        <pc:sldMkLst>
          <pc:docMk/>
          <pc:sldMk cId="1501771410" sldId="268"/>
        </pc:sldMkLst>
      </pc:sldChg>
      <pc:sldChg chg="modNotesTx">
        <pc:chgData name="Jody" userId="bf8d500a-bedf-4330-acc7-418de7d40a5c" providerId="ADAL" clId="{4970D869-088A-4A29-8D2E-BEAE6AF9BB5F}" dt="2023-01-11T18:16:02.450" v="13" actId="20577"/>
        <pc:sldMkLst>
          <pc:docMk/>
          <pc:sldMk cId="2799346312" sldId="282"/>
        </pc:sldMkLst>
      </pc:sldChg>
    </pc:docChg>
  </pc:docChgLst>
  <pc:docChgLst>
    <pc:chgData name="Sarah" userId="2545c6cb-fd6a-4c17-b563-f3c88b55f930" providerId="ADAL" clId="{9C47314F-A0FF-4CE3-A5E8-483348FB9D22}"/>
    <pc:docChg chg="undo custSel modSld">
      <pc:chgData name="Sarah" userId="2545c6cb-fd6a-4c17-b563-f3c88b55f930" providerId="ADAL" clId="{9C47314F-A0FF-4CE3-A5E8-483348FB9D22}" dt="2023-04-01T12:38:42.104" v="2" actId="1076"/>
      <pc:docMkLst>
        <pc:docMk/>
      </pc:docMkLst>
      <pc:sldChg chg="modSp mod">
        <pc:chgData name="Sarah" userId="2545c6cb-fd6a-4c17-b563-f3c88b55f930" providerId="ADAL" clId="{9C47314F-A0FF-4CE3-A5E8-483348FB9D22}" dt="2023-04-01T12:38:42.104" v="2" actId="1076"/>
        <pc:sldMkLst>
          <pc:docMk/>
          <pc:sldMk cId="1719702093" sldId="285"/>
        </pc:sldMkLst>
        <pc:grpChg chg="mod">
          <ac:chgData name="Sarah" userId="2545c6cb-fd6a-4c17-b563-f3c88b55f930" providerId="ADAL" clId="{9C47314F-A0FF-4CE3-A5E8-483348FB9D22}" dt="2023-04-01T12:38:36.708" v="1" actId="1076"/>
          <ac:grpSpMkLst>
            <pc:docMk/>
            <pc:sldMk cId="1719702093" sldId="285"/>
            <ac:grpSpMk id="4" creationId="{00000000-0000-0000-0000-000000000000}"/>
          </ac:grpSpMkLst>
        </pc:grpChg>
        <pc:picChg chg="mod">
          <ac:chgData name="Sarah" userId="2545c6cb-fd6a-4c17-b563-f3c88b55f930" providerId="ADAL" clId="{9C47314F-A0FF-4CE3-A5E8-483348FB9D22}" dt="2023-04-01T12:38:42.104" v="2" actId="1076"/>
          <ac:picMkLst>
            <pc:docMk/>
            <pc:sldMk cId="1719702093" sldId="285"/>
            <ac:picMk id="13" creationId="{00000000-0000-0000-0000-000000000000}"/>
          </ac:picMkLst>
        </pc:picChg>
      </pc:sldChg>
    </pc:docChg>
  </pc:docChgLst>
  <pc:docChgLst>
    <pc:chgData name="Atadero, Robert M CIV USCG BASE KETCHIKAN (USA)" userId="S::robert.m.atadero@uscg.mil::9c1efb8d-19bc-415a-926c-9be5193b770c" providerId="AD" clId="Web-{70BB2AC7-1E16-5853-1126-352771693E8D}"/>
    <pc:docChg chg="addSld delSld addMainMaster modMainMaster">
      <pc:chgData name="Atadero, Robert M CIV USCG BASE KETCHIKAN (USA)" userId="S::robert.m.atadero@uscg.mil::9c1efb8d-19bc-415a-926c-9be5193b770c" providerId="AD" clId="Web-{70BB2AC7-1E16-5853-1126-352771693E8D}" dt="2023-01-18T18:31:12.266" v="1"/>
      <pc:docMkLst>
        <pc:docMk/>
      </pc:docMkLst>
      <pc:sldChg chg="del">
        <pc:chgData name="Atadero, Robert M CIV USCG BASE KETCHIKAN (USA)" userId="S::robert.m.atadero@uscg.mil::9c1efb8d-19bc-415a-926c-9be5193b770c" providerId="AD" clId="Web-{70BB2AC7-1E16-5853-1126-352771693E8D}" dt="2023-01-18T18:31:12.266" v="1"/>
        <pc:sldMkLst>
          <pc:docMk/>
          <pc:sldMk cId="2533860619" sldId="267"/>
        </pc:sldMkLst>
      </pc:sldChg>
      <pc:sldChg chg="add">
        <pc:chgData name="Atadero, Robert M CIV USCG BASE KETCHIKAN (USA)" userId="S::robert.m.atadero@uscg.mil::9c1efb8d-19bc-415a-926c-9be5193b770c" providerId="AD" clId="Web-{70BB2AC7-1E16-5853-1126-352771693E8D}" dt="2023-01-18T18:30:56.422" v="0"/>
        <pc:sldMkLst>
          <pc:docMk/>
          <pc:sldMk cId="2473528960" sldId="288"/>
        </pc:sldMkLst>
      </pc:sldChg>
      <pc:sldMasterChg chg="add addSldLayout">
        <pc:chgData name="Atadero, Robert M CIV USCG BASE KETCHIKAN (USA)" userId="S::robert.m.atadero@uscg.mil::9c1efb8d-19bc-415a-926c-9be5193b770c" providerId="AD" clId="Web-{70BB2AC7-1E16-5853-1126-352771693E8D}" dt="2023-01-18T18:30:56.422" v="0"/>
        <pc:sldMasterMkLst>
          <pc:docMk/>
          <pc:sldMasterMk cId="467822657" sldId="2147483660"/>
        </pc:sldMasterMkLst>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1448274656" sldId="2147483661"/>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3820405432" sldId="2147483662"/>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903752551" sldId="2147483663"/>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1977201975" sldId="2147483664"/>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131826240" sldId="2147483665"/>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2621378581" sldId="2147483666"/>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1935591107" sldId="2147483667"/>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2998999631" sldId="2147483668"/>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2851806028" sldId="2147483669"/>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3272060177" sldId="2147483670"/>
          </pc:sldLayoutMkLst>
        </pc:sldLayoutChg>
        <pc:sldLayoutChg chg="add">
          <pc:chgData name="Atadero, Robert M CIV USCG BASE KETCHIKAN (USA)" userId="S::robert.m.atadero@uscg.mil::9c1efb8d-19bc-415a-926c-9be5193b770c" providerId="AD" clId="Web-{70BB2AC7-1E16-5853-1126-352771693E8D}" dt="2023-01-18T18:30:56.422" v="0"/>
          <pc:sldLayoutMkLst>
            <pc:docMk/>
            <pc:sldMasterMk cId="467822657" sldId="2147483660"/>
            <pc:sldLayoutMk cId="2508749247" sldId="2147483671"/>
          </pc:sldLayoutMkLst>
        </pc:sldLayoutChg>
      </pc:sldMasterChg>
      <pc:sldMasterChg chg="replId modSldLayout">
        <pc:chgData name="Atadero, Robert M CIV USCG BASE KETCHIKAN (USA)" userId="S::robert.m.atadero@uscg.mil::9c1efb8d-19bc-415a-926c-9be5193b770c" providerId="AD" clId="Web-{70BB2AC7-1E16-5853-1126-352771693E8D}" dt="2023-01-18T18:30:56.422" v="0"/>
        <pc:sldMasterMkLst>
          <pc:docMk/>
          <pc:sldMasterMk cId="1524476016" sldId="2147483672"/>
        </pc:sldMasterMkLst>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1046659587" sldId="2147483673"/>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3604118960" sldId="2147483674"/>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4039231370" sldId="2147483675"/>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3750473621" sldId="2147483676"/>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2562681958" sldId="2147483677"/>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4290036562" sldId="2147483678"/>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431270901" sldId="2147483679"/>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886017924" sldId="2147483680"/>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2673300133" sldId="2147483681"/>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2556716229" sldId="2147483682"/>
          </pc:sldLayoutMkLst>
        </pc:sldLayoutChg>
        <pc:sldLayoutChg chg="replId">
          <pc:chgData name="Atadero, Robert M CIV USCG BASE KETCHIKAN (USA)" userId="S::robert.m.atadero@uscg.mil::9c1efb8d-19bc-415a-926c-9be5193b770c" providerId="AD" clId="Web-{70BB2AC7-1E16-5853-1126-352771693E8D}" dt="2023-01-18T18:30:56.422" v="0"/>
          <pc:sldLayoutMkLst>
            <pc:docMk/>
            <pc:sldMasterMk cId="1524476016" sldId="2147483672"/>
            <pc:sldLayoutMk cId="2460964362" sldId="2147483683"/>
          </pc:sldLayoutMkLst>
        </pc:sldLayoutChg>
      </pc:sldMasterChg>
    </pc:docChg>
  </pc:docChgLst>
  <pc:docChgLst>
    <pc:chgData name="Merrell, Timothy M CIV (USA)" userId="S::timothy.m.merrell@uscg.mil::adc478d8-ca49-4c6c-b614-f5ce75cb132a" providerId="AD" clId="Web-{D5AD8120-308D-4484-AEB1-742CCF073976}"/>
    <pc:docChg chg="modSld">
      <pc:chgData name="Merrell, Timothy M CIV (USA)" userId="S::timothy.m.merrell@uscg.mil::adc478d8-ca49-4c6c-b614-f5ce75cb132a" providerId="AD" clId="Web-{D5AD8120-308D-4484-AEB1-742CCF073976}" dt="2021-10-26T18:37:58.391" v="468" actId="20577"/>
      <pc:docMkLst>
        <pc:docMk/>
      </pc:docMkLst>
      <pc:sldChg chg="delSp modSp">
        <pc:chgData name="Merrell, Timothy M CIV (USA)" userId="S::timothy.m.merrell@uscg.mil::adc478d8-ca49-4c6c-b614-f5ce75cb132a" providerId="AD" clId="Web-{D5AD8120-308D-4484-AEB1-742CCF073976}" dt="2021-10-26T18:13:32.737" v="5" actId="14100"/>
        <pc:sldMkLst>
          <pc:docMk/>
          <pc:sldMk cId="4291628856" sldId="257"/>
        </pc:sldMkLst>
        <pc:grpChg chg="mod">
          <ac:chgData name="Merrell, Timothy M CIV (USA)" userId="S::timothy.m.merrell@uscg.mil::adc478d8-ca49-4c6c-b614-f5ce75cb132a" providerId="AD" clId="Web-{D5AD8120-308D-4484-AEB1-742CCF073976}" dt="2021-10-26T18:13:32.737" v="5" actId="14100"/>
          <ac:grpSpMkLst>
            <pc:docMk/>
            <pc:sldMk cId="4291628856" sldId="257"/>
            <ac:grpSpMk id="5" creationId="{00000000-0000-0000-0000-000000000000}"/>
          </ac:grpSpMkLst>
        </pc:grpChg>
        <pc:picChg chg="del">
          <ac:chgData name="Merrell, Timothy M CIV (USA)" userId="S::timothy.m.merrell@uscg.mil::adc478d8-ca49-4c6c-b614-f5ce75cb132a" providerId="AD" clId="Web-{D5AD8120-308D-4484-AEB1-742CCF073976}" dt="2021-10-26T18:13:01.189" v="1"/>
          <ac:picMkLst>
            <pc:docMk/>
            <pc:sldMk cId="4291628856" sldId="257"/>
            <ac:picMk id="4" creationId="{00000000-0000-0000-0000-000000000000}"/>
          </ac:picMkLst>
        </pc:picChg>
      </pc:sldChg>
      <pc:sldChg chg="delSp modSp">
        <pc:chgData name="Merrell, Timothy M CIV (USA)" userId="S::timothy.m.merrell@uscg.mil::adc478d8-ca49-4c6c-b614-f5ce75cb132a" providerId="AD" clId="Web-{D5AD8120-308D-4484-AEB1-742CCF073976}" dt="2021-10-26T18:15:32.581" v="44" actId="20577"/>
        <pc:sldMkLst>
          <pc:docMk/>
          <pc:sldMk cId="2275017722" sldId="258"/>
        </pc:sldMkLst>
        <pc:spChg chg="mod">
          <ac:chgData name="Merrell, Timothy M CIV (USA)" userId="S::timothy.m.merrell@uscg.mil::adc478d8-ca49-4c6c-b614-f5ce75cb132a" providerId="AD" clId="Web-{D5AD8120-308D-4484-AEB1-742CCF073976}" dt="2021-10-26T18:15:32.581" v="44" actId="20577"/>
          <ac:spMkLst>
            <pc:docMk/>
            <pc:sldMk cId="2275017722" sldId="258"/>
            <ac:spMk id="6" creationId="{00000000-0000-0000-0000-000000000000}"/>
          </ac:spMkLst>
        </pc:spChg>
        <pc:grpChg chg="mod">
          <ac:chgData name="Merrell, Timothy M CIV (USA)" userId="S::timothy.m.merrell@uscg.mil::adc478d8-ca49-4c6c-b614-f5ce75cb132a" providerId="AD" clId="Web-{D5AD8120-308D-4484-AEB1-742CCF073976}" dt="2021-10-26T18:14:28.378" v="13" actId="14100"/>
          <ac:grpSpMkLst>
            <pc:docMk/>
            <pc:sldMk cId="2275017722" sldId="258"/>
            <ac:grpSpMk id="5" creationId="{00000000-0000-0000-0000-000000000000}"/>
          </ac:grpSpMkLst>
        </pc:grpChg>
        <pc:picChg chg="del">
          <ac:chgData name="Merrell, Timothy M CIV (USA)" userId="S::timothy.m.merrell@uscg.mil::adc478d8-ca49-4c6c-b614-f5ce75cb132a" providerId="AD" clId="Web-{D5AD8120-308D-4484-AEB1-742CCF073976}" dt="2021-10-26T18:13:55.940" v="9"/>
          <ac:picMkLst>
            <pc:docMk/>
            <pc:sldMk cId="2275017722" sldId="258"/>
            <ac:picMk id="7" creationId="{00000000-0000-0000-0000-000000000000}"/>
          </ac:picMkLst>
        </pc:picChg>
      </pc:sldChg>
      <pc:sldChg chg="delSp modSp">
        <pc:chgData name="Merrell, Timothy M CIV (USA)" userId="S::timothy.m.merrell@uscg.mil::adc478d8-ca49-4c6c-b614-f5ce75cb132a" providerId="AD" clId="Web-{D5AD8120-308D-4484-AEB1-742CCF073976}" dt="2021-10-26T18:16:22.535" v="60" actId="20577"/>
        <pc:sldMkLst>
          <pc:docMk/>
          <pc:sldMk cId="1608776134" sldId="259"/>
        </pc:sldMkLst>
        <pc:spChg chg="mod">
          <ac:chgData name="Merrell, Timothy M CIV (USA)" userId="S::timothy.m.merrell@uscg.mil::adc478d8-ca49-4c6c-b614-f5ce75cb132a" providerId="AD" clId="Web-{D5AD8120-308D-4484-AEB1-742CCF073976}" dt="2021-10-26T18:16:22.535" v="60" actId="20577"/>
          <ac:spMkLst>
            <pc:docMk/>
            <pc:sldMk cId="1608776134" sldId="259"/>
            <ac:spMk id="8" creationId="{00000000-0000-0000-0000-000000000000}"/>
          </ac:spMkLst>
        </pc:spChg>
        <pc:grpChg chg="mod">
          <ac:chgData name="Merrell, Timothy M CIV (USA)" userId="S::timothy.m.merrell@uscg.mil::adc478d8-ca49-4c6c-b614-f5ce75cb132a" providerId="AD" clId="Web-{D5AD8120-308D-4484-AEB1-742CCF073976}" dt="2021-10-26T18:15:58.363" v="48" actId="1076"/>
          <ac:grpSpMkLst>
            <pc:docMk/>
            <pc:sldMk cId="1608776134" sldId="259"/>
            <ac:grpSpMk id="6" creationId="{00000000-0000-0000-0000-000000000000}"/>
          </ac:grpSpMkLst>
        </pc:grpChg>
        <pc:picChg chg="del">
          <ac:chgData name="Merrell, Timothy M CIV (USA)" userId="S::timothy.m.merrell@uscg.mil::adc478d8-ca49-4c6c-b614-f5ce75cb132a" providerId="AD" clId="Web-{D5AD8120-308D-4484-AEB1-742CCF073976}" dt="2021-10-26T18:15:51.925" v="47"/>
          <ac:picMkLst>
            <pc:docMk/>
            <pc:sldMk cId="1608776134" sldId="259"/>
            <ac:picMk id="7" creationId="{00000000-0000-0000-0000-000000000000}"/>
          </ac:picMkLst>
        </pc:picChg>
      </pc:sldChg>
      <pc:sldChg chg="delSp modSp">
        <pc:chgData name="Merrell, Timothy M CIV (USA)" userId="S::timothy.m.merrell@uscg.mil::adc478d8-ca49-4c6c-b614-f5ce75cb132a" providerId="AD" clId="Web-{D5AD8120-308D-4484-AEB1-742CCF073976}" dt="2021-10-26T18:17:38.817" v="96" actId="20577"/>
        <pc:sldMkLst>
          <pc:docMk/>
          <pc:sldMk cId="3448448112" sldId="260"/>
        </pc:sldMkLst>
        <pc:spChg chg="mod">
          <ac:chgData name="Merrell, Timothy M CIV (USA)" userId="S::timothy.m.merrell@uscg.mil::adc478d8-ca49-4c6c-b614-f5ce75cb132a" providerId="AD" clId="Web-{D5AD8120-308D-4484-AEB1-742CCF073976}" dt="2021-10-26T18:17:38.817" v="96" actId="20577"/>
          <ac:spMkLst>
            <pc:docMk/>
            <pc:sldMk cId="3448448112" sldId="260"/>
            <ac:spMk id="6" creationId="{00000000-0000-0000-0000-000000000000}"/>
          </ac:spMkLst>
        </pc:spChg>
        <pc:picChg chg="del">
          <ac:chgData name="Merrell, Timothy M CIV (USA)" userId="S::timothy.m.merrell@uscg.mil::adc478d8-ca49-4c6c-b614-f5ce75cb132a" providerId="AD" clId="Web-{D5AD8120-308D-4484-AEB1-742CCF073976}" dt="2021-10-26T18:16:34.473" v="62"/>
          <ac:picMkLst>
            <pc:docMk/>
            <pc:sldMk cId="3448448112" sldId="260"/>
            <ac:picMk id="7" creationId="{00000000-0000-0000-0000-000000000000}"/>
          </ac:picMkLst>
        </pc:picChg>
      </pc:sldChg>
      <pc:sldChg chg="delSp modSp">
        <pc:chgData name="Merrell, Timothy M CIV (USA)" userId="S::timothy.m.merrell@uscg.mil::adc478d8-ca49-4c6c-b614-f5ce75cb132a" providerId="AD" clId="Web-{D5AD8120-308D-4484-AEB1-742CCF073976}" dt="2021-10-26T18:18:31.583" v="118" actId="20577"/>
        <pc:sldMkLst>
          <pc:docMk/>
          <pc:sldMk cId="3897140253" sldId="261"/>
        </pc:sldMkLst>
        <pc:spChg chg="mod">
          <ac:chgData name="Merrell, Timothy M CIV (USA)" userId="S::timothy.m.merrell@uscg.mil::adc478d8-ca49-4c6c-b614-f5ce75cb132a" providerId="AD" clId="Web-{D5AD8120-308D-4484-AEB1-742CCF073976}" dt="2021-10-26T18:18:31.583" v="118" actId="20577"/>
          <ac:spMkLst>
            <pc:docMk/>
            <pc:sldMk cId="3897140253" sldId="261"/>
            <ac:spMk id="6" creationId="{00000000-0000-0000-0000-000000000000}"/>
          </ac:spMkLst>
        </pc:spChg>
        <pc:grpChg chg="mod">
          <ac:chgData name="Merrell, Timothy M CIV (USA)" userId="S::timothy.m.merrell@uscg.mil::adc478d8-ca49-4c6c-b614-f5ce75cb132a" providerId="AD" clId="Web-{D5AD8120-308D-4484-AEB1-742CCF073976}" dt="2021-10-26T18:18:01.911" v="100" actId="1076"/>
          <ac:grpSpMkLst>
            <pc:docMk/>
            <pc:sldMk cId="3897140253" sldId="261"/>
            <ac:grpSpMk id="5" creationId="{00000000-0000-0000-0000-000000000000}"/>
          </ac:grpSpMkLst>
        </pc:grpChg>
        <pc:picChg chg="del">
          <ac:chgData name="Merrell, Timothy M CIV (USA)" userId="S::timothy.m.merrell@uscg.mil::adc478d8-ca49-4c6c-b614-f5ce75cb132a" providerId="AD" clId="Web-{D5AD8120-308D-4484-AEB1-742CCF073976}" dt="2021-10-26T18:17:57.051" v="99"/>
          <ac:picMkLst>
            <pc:docMk/>
            <pc:sldMk cId="3897140253" sldId="261"/>
            <ac:picMk id="7" creationId="{00000000-0000-0000-0000-000000000000}"/>
          </ac:picMkLst>
        </pc:picChg>
      </pc:sldChg>
      <pc:sldChg chg="delSp modSp">
        <pc:chgData name="Merrell, Timothy M CIV (USA)" userId="S::timothy.m.merrell@uscg.mil::adc478d8-ca49-4c6c-b614-f5ce75cb132a" providerId="AD" clId="Web-{D5AD8120-308D-4484-AEB1-742CCF073976}" dt="2021-10-26T18:19:32.318" v="135" actId="20577"/>
        <pc:sldMkLst>
          <pc:docMk/>
          <pc:sldMk cId="128023529" sldId="262"/>
        </pc:sldMkLst>
        <pc:spChg chg="mod">
          <ac:chgData name="Merrell, Timothy M CIV (USA)" userId="S::timothy.m.merrell@uscg.mil::adc478d8-ca49-4c6c-b614-f5ce75cb132a" providerId="AD" clId="Web-{D5AD8120-308D-4484-AEB1-742CCF073976}" dt="2021-10-26T18:19:32.318" v="135" actId="20577"/>
          <ac:spMkLst>
            <pc:docMk/>
            <pc:sldMk cId="128023529" sldId="262"/>
            <ac:spMk id="7" creationId="{00000000-0000-0000-0000-000000000000}"/>
          </ac:spMkLst>
        </pc:spChg>
        <pc:picChg chg="del">
          <ac:chgData name="Merrell, Timothy M CIV (USA)" userId="S::timothy.m.merrell@uscg.mil::adc478d8-ca49-4c6c-b614-f5ce75cb132a" providerId="AD" clId="Web-{D5AD8120-308D-4484-AEB1-742CCF073976}" dt="2021-10-26T18:19:04.036" v="122"/>
          <ac:picMkLst>
            <pc:docMk/>
            <pc:sldMk cId="128023529" sldId="262"/>
            <ac:picMk id="8" creationId="{00000000-0000-0000-0000-000000000000}"/>
          </ac:picMkLst>
        </pc:picChg>
      </pc:sldChg>
      <pc:sldChg chg="delSp modSp">
        <pc:chgData name="Merrell, Timothy M CIV (USA)" userId="S::timothy.m.merrell@uscg.mil::adc478d8-ca49-4c6c-b614-f5ce75cb132a" providerId="AD" clId="Web-{D5AD8120-308D-4484-AEB1-742CCF073976}" dt="2021-10-26T18:20:20.162" v="160" actId="20577"/>
        <pc:sldMkLst>
          <pc:docMk/>
          <pc:sldMk cId="3089945899" sldId="263"/>
        </pc:sldMkLst>
        <pc:spChg chg="mod">
          <ac:chgData name="Merrell, Timothy M CIV (USA)" userId="S::timothy.m.merrell@uscg.mil::adc478d8-ca49-4c6c-b614-f5ce75cb132a" providerId="AD" clId="Web-{D5AD8120-308D-4484-AEB1-742CCF073976}" dt="2021-10-26T18:20:20.162" v="160" actId="20577"/>
          <ac:spMkLst>
            <pc:docMk/>
            <pc:sldMk cId="3089945899" sldId="263"/>
            <ac:spMk id="20" creationId="{00000000-0000-0000-0000-000000000000}"/>
          </ac:spMkLst>
        </pc:spChg>
        <pc:grpChg chg="mod">
          <ac:chgData name="Merrell, Timothy M CIV (USA)" userId="S::timothy.m.merrell@uscg.mil::adc478d8-ca49-4c6c-b614-f5ce75cb132a" providerId="AD" clId="Web-{D5AD8120-308D-4484-AEB1-742CCF073976}" dt="2021-10-26T18:19:48.928" v="138" actId="1076"/>
          <ac:grpSpMkLst>
            <pc:docMk/>
            <pc:sldMk cId="3089945899" sldId="263"/>
            <ac:grpSpMk id="18" creationId="{00000000-0000-0000-0000-000000000000}"/>
          </ac:grpSpMkLst>
        </pc:grpChg>
        <pc:picChg chg="del">
          <ac:chgData name="Merrell, Timothy M CIV (USA)" userId="S::timothy.m.merrell@uscg.mil::adc478d8-ca49-4c6c-b614-f5ce75cb132a" providerId="AD" clId="Web-{D5AD8120-308D-4484-AEB1-742CCF073976}" dt="2021-10-26T18:19:44.334" v="137"/>
          <ac:picMkLst>
            <pc:docMk/>
            <pc:sldMk cId="3089945899" sldId="263"/>
            <ac:picMk id="19" creationId="{00000000-0000-0000-0000-000000000000}"/>
          </ac:picMkLst>
        </pc:picChg>
      </pc:sldChg>
      <pc:sldChg chg="addSp delSp">
        <pc:chgData name="Merrell, Timothy M CIV (USA)" userId="S::timothy.m.merrell@uscg.mil::adc478d8-ca49-4c6c-b614-f5ce75cb132a" providerId="AD" clId="Web-{D5AD8120-308D-4484-AEB1-742CCF073976}" dt="2021-10-26T18:21:03.319" v="163"/>
        <pc:sldMkLst>
          <pc:docMk/>
          <pc:sldMk cId="1606687244" sldId="264"/>
        </pc:sldMkLst>
        <pc:picChg chg="add del">
          <ac:chgData name="Merrell, Timothy M CIV (USA)" userId="S::timothy.m.merrell@uscg.mil::adc478d8-ca49-4c6c-b614-f5ce75cb132a" providerId="AD" clId="Web-{D5AD8120-308D-4484-AEB1-742CCF073976}" dt="2021-10-26T18:21:03.319" v="163"/>
          <ac:picMkLst>
            <pc:docMk/>
            <pc:sldMk cId="1606687244" sldId="264"/>
            <ac:picMk id="6" creationId="{89099E39-FAA2-44BC-9E78-9DE1DE6404EC}"/>
          </ac:picMkLst>
        </pc:picChg>
        <pc:picChg chg="del">
          <ac:chgData name="Merrell, Timothy M CIV (USA)" userId="S::timothy.m.merrell@uscg.mil::adc478d8-ca49-4c6c-b614-f5ce75cb132a" providerId="AD" clId="Web-{D5AD8120-308D-4484-AEB1-742CCF073976}" dt="2021-10-26T18:20:35.240" v="161"/>
          <ac:picMkLst>
            <pc:docMk/>
            <pc:sldMk cId="1606687244" sldId="264"/>
            <ac:picMk id="15" creationId="{00000000-0000-0000-0000-000000000000}"/>
          </ac:picMkLst>
        </pc:picChg>
      </pc:sldChg>
      <pc:sldChg chg="delSp modSp">
        <pc:chgData name="Merrell, Timothy M CIV (USA)" userId="S::timothy.m.merrell@uscg.mil::adc478d8-ca49-4c6c-b614-f5ce75cb132a" providerId="AD" clId="Web-{D5AD8120-308D-4484-AEB1-742CCF073976}" dt="2021-10-26T18:22:07.741" v="203" actId="20577"/>
        <pc:sldMkLst>
          <pc:docMk/>
          <pc:sldMk cId="460405434" sldId="265"/>
        </pc:sldMkLst>
        <pc:spChg chg="mod">
          <ac:chgData name="Merrell, Timothy M CIV (USA)" userId="S::timothy.m.merrell@uscg.mil::adc478d8-ca49-4c6c-b614-f5ce75cb132a" providerId="AD" clId="Web-{D5AD8120-308D-4484-AEB1-742CCF073976}" dt="2021-10-26T18:22:07.741" v="203" actId="20577"/>
          <ac:spMkLst>
            <pc:docMk/>
            <pc:sldMk cId="460405434" sldId="265"/>
            <ac:spMk id="12" creationId="{00000000-0000-0000-0000-000000000000}"/>
          </ac:spMkLst>
        </pc:spChg>
        <pc:grpChg chg="mod">
          <ac:chgData name="Merrell, Timothy M CIV (USA)" userId="S::timothy.m.merrell@uscg.mil::adc478d8-ca49-4c6c-b614-f5ce75cb132a" providerId="AD" clId="Web-{D5AD8120-308D-4484-AEB1-742CCF073976}" dt="2021-10-26T18:21:29.038" v="166" actId="1076"/>
          <ac:grpSpMkLst>
            <pc:docMk/>
            <pc:sldMk cId="460405434" sldId="265"/>
            <ac:grpSpMk id="10" creationId="{00000000-0000-0000-0000-000000000000}"/>
          </ac:grpSpMkLst>
        </pc:grpChg>
        <pc:picChg chg="del">
          <ac:chgData name="Merrell, Timothy M CIV (USA)" userId="S::timothy.m.merrell@uscg.mil::adc478d8-ca49-4c6c-b614-f5ce75cb132a" providerId="AD" clId="Web-{D5AD8120-308D-4484-AEB1-742CCF073976}" dt="2021-10-26T18:21:24.631" v="165"/>
          <ac:picMkLst>
            <pc:docMk/>
            <pc:sldMk cId="460405434" sldId="265"/>
            <ac:picMk id="11" creationId="{00000000-0000-0000-0000-000000000000}"/>
          </ac:picMkLst>
        </pc:picChg>
      </pc:sldChg>
      <pc:sldChg chg="delSp">
        <pc:chgData name="Merrell, Timothy M CIV (USA)" userId="S::timothy.m.merrell@uscg.mil::adc478d8-ca49-4c6c-b614-f5ce75cb132a" providerId="AD" clId="Web-{D5AD8120-308D-4484-AEB1-742CCF073976}" dt="2021-10-26T18:22:16.382" v="204"/>
        <pc:sldMkLst>
          <pc:docMk/>
          <pc:sldMk cId="3334514495" sldId="266"/>
        </pc:sldMkLst>
        <pc:picChg chg="del">
          <ac:chgData name="Merrell, Timothy M CIV (USA)" userId="S::timothy.m.merrell@uscg.mil::adc478d8-ca49-4c6c-b614-f5ce75cb132a" providerId="AD" clId="Web-{D5AD8120-308D-4484-AEB1-742CCF073976}" dt="2021-10-26T18:22:16.382" v="204"/>
          <ac:picMkLst>
            <pc:docMk/>
            <pc:sldMk cId="3334514495" sldId="266"/>
            <ac:picMk id="8" creationId="{00000000-0000-0000-0000-000000000000}"/>
          </ac:picMkLst>
        </pc:picChg>
      </pc:sldChg>
      <pc:sldChg chg="delSp modSp">
        <pc:chgData name="Merrell, Timothy M CIV (USA)" userId="S::timothy.m.merrell@uscg.mil::adc478d8-ca49-4c6c-b614-f5ce75cb132a" providerId="AD" clId="Web-{D5AD8120-308D-4484-AEB1-742CCF073976}" dt="2021-10-26T18:23:10.789" v="220" actId="20577"/>
        <pc:sldMkLst>
          <pc:docMk/>
          <pc:sldMk cId="2533860619" sldId="267"/>
        </pc:sldMkLst>
        <pc:spChg chg="mod">
          <ac:chgData name="Merrell, Timothy M CIV (USA)" userId="S::timothy.m.merrell@uscg.mil::adc478d8-ca49-4c6c-b614-f5ce75cb132a" providerId="AD" clId="Web-{D5AD8120-308D-4484-AEB1-742CCF073976}" dt="2021-10-26T18:23:10.789" v="220" actId="20577"/>
          <ac:spMkLst>
            <pc:docMk/>
            <pc:sldMk cId="2533860619" sldId="267"/>
            <ac:spMk id="7" creationId="{00000000-0000-0000-0000-000000000000}"/>
          </ac:spMkLst>
        </pc:spChg>
        <pc:grpChg chg="mod">
          <ac:chgData name="Merrell, Timothy M CIV (USA)" userId="S::timothy.m.merrell@uscg.mil::adc478d8-ca49-4c6c-b614-f5ce75cb132a" providerId="AD" clId="Web-{D5AD8120-308D-4484-AEB1-742CCF073976}" dt="2021-10-26T18:22:38.726" v="207" actId="1076"/>
          <ac:grpSpMkLst>
            <pc:docMk/>
            <pc:sldMk cId="2533860619" sldId="267"/>
            <ac:grpSpMk id="6" creationId="{00000000-0000-0000-0000-000000000000}"/>
          </ac:grpSpMkLst>
        </pc:grpChg>
        <pc:picChg chg="del">
          <ac:chgData name="Merrell, Timothy M CIV (USA)" userId="S::timothy.m.merrell@uscg.mil::adc478d8-ca49-4c6c-b614-f5ce75cb132a" providerId="AD" clId="Web-{D5AD8120-308D-4484-AEB1-742CCF073976}" dt="2021-10-26T18:22:34.835" v="206"/>
          <ac:picMkLst>
            <pc:docMk/>
            <pc:sldMk cId="2533860619" sldId="267"/>
            <ac:picMk id="9" creationId="{00000000-0000-0000-0000-000000000000}"/>
          </ac:picMkLst>
        </pc:picChg>
      </pc:sldChg>
      <pc:sldChg chg="delSp modSp">
        <pc:chgData name="Merrell, Timothy M CIV (USA)" userId="S::timothy.m.merrell@uscg.mil::adc478d8-ca49-4c6c-b614-f5ce75cb132a" providerId="AD" clId="Web-{D5AD8120-308D-4484-AEB1-742CCF073976}" dt="2021-10-26T18:24:16.399" v="241" actId="20577"/>
        <pc:sldMkLst>
          <pc:docMk/>
          <pc:sldMk cId="1501771410" sldId="268"/>
        </pc:sldMkLst>
        <pc:spChg chg="mod">
          <ac:chgData name="Merrell, Timothy M CIV (USA)" userId="S::timothy.m.merrell@uscg.mil::adc478d8-ca49-4c6c-b614-f5ce75cb132a" providerId="AD" clId="Web-{D5AD8120-308D-4484-AEB1-742CCF073976}" dt="2021-10-26T18:24:16.399" v="241" actId="20577"/>
          <ac:spMkLst>
            <pc:docMk/>
            <pc:sldMk cId="1501771410" sldId="268"/>
            <ac:spMk id="14" creationId="{00000000-0000-0000-0000-000000000000}"/>
          </ac:spMkLst>
        </pc:spChg>
        <pc:grpChg chg="mod">
          <ac:chgData name="Merrell, Timothy M CIV (USA)" userId="S::timothy.m.merrell@uscg.mil::adc478d8-ca49-4c6c-b614-f5ce75cb132a" providerId="AD" clId="Web-{D5AD8120-308D-4484-AEB1-742CCF073976}" dt="2021-10-26T18:23:30.883" v="223" actId="1076"/>
          <ac:grpSpMkLst>
            <pc:docMk/>
            <pc:sldMk cId="1501771410" sldId="268"/>
            <ac:grpSpMk id="13" creationId="{00000000-0000-0000-0000-000000000000}"/>
          </ac:grpSpMkLst>
        </pc:grpChg>
        <pc:picChg chg="del">
          <ac:chgData name="Merrell, Timothy M CIV (USA)" userId="S::timothy.m.merrell@uscg.mil::adc478d8-ca49-4c6c-b614-f5ce75cb132a" providerId="AD" clId="Web-{D5AD8120-308D-4484-AEB1-742CCF073976}" dt="2021-10-26T18:23:27.196" v="222"/>
          <ac:picMkLst>
            <pc:docMk/>
            <pc:sldMk cId="1501771410" sldId="268"/>
            <ac:picMk id="15" creationId="{00000000-0000-0000-0000-000000000000}"/>
          </ac:picMkLst>
        </pc:picChg>
      </pc:sldChg>
      <pc:sldChg chg="delSp modSp">
        <pc:chgData name="Merrell, Timothy M CIV (USA)" userId="S::timothy.m.merrell@uscg.mil::adc478d8-ca49-4c6c-b614-f5ce75cb132a" providerId="AD" clId="Web-{D5AD8120-308D-4484-AEB1-742CCF073976}" dt="2021-10-26T18:25:39.540" v="256" actId="20577"/>
        <pc:sldMkLst>
          <pc:docMk/>
          <pc:sldMk cId="2771479148" sldId="269"/>
        </pc:sldMkLst>
        <pc:spChg chg="mod">
          <ac:chgData name="Merrell, Timothy M CIV (USA)" userId="S::timothy.m.merrell@uscg.mil::adc478d8-ca49-4c6c-b614-f5ce75cb132a" providerId="AD" clId="Web-{D5AD8120-308D-4484-AEB1-742CCF073976}" dt="2021-10-26T18:25:39.540" v="256" actId="20577"/>
          <ac:spMkLst>
            <pc:docMk/>
            <pc:sldMk cId="2771479148" sldId="269"/>
            <ac:spMk id="25" creationId="{00000000-0000-0000-0000-000000000000}"/>
          </ac:spMkLst>
        </pc:spChg>
        <pc:grpChg chg="mod">
          <ac:chgData name="Merrell, Timothy M CIV (USA)" userId="S::timothy.m.merrell@uscg.mil::adc478d8-ca49-4c6c-b614-f5ce75cb132a" providerId="AD" clId="Web-{D5AD8120-308D-4484-AEB1-742CCF073976}" dt="2021-10-26T18:24:56.493" v="247" actId="14100"/>
          <ac:grpSpMkLst>
            <pc:docMk/>
            <pc:sldMk cId="2771479148" sldId="269"/>
            <ac:grpSpMk id="23" creationId="{00000000-0000-0000-0000-000000000000}"/>
          </ac:grpSpMkLst>
        </pc:grpChg>
        <pc:picChg chg="del">
          <ac:chgData name="Merrell, Timothy M CIV (USA)" userId="S::timothy.m.merrell@uscg.mil::adc478d8-ca49-4c6c-b614-f5ce75cb132a" providerId="AD" clId="Web-{D5AD8120-308D-4484-AEB1-742CCF073976}" dt="2021-10-26T18:24:34.086" v="243"/>
          <ac:picMkLst>
            <pc:docMk/>
            <pc:sldMk cId="2771479148" sldId="269"/>
            <ac:picMk id="24" creationId="{00000000-0000-0000-0000-000000000000}"/>
          </ac:picMkLst>
        </pc:picChg>
      </pc:sldChg>
      <pc:sldChg chg="delSp modSp">
        <pc:chgData name="Merrell, Timothy M CIV (USA)" userId="S::timothy.m.merrell@uscg.mil::adc478d8-ca49-4c6c-b614-f5ce75cb132a" providerId="AD" clId="Web-{D5AD8120-308D-4484-AEB1-742CCF073976}" dt="2021-10-26T18:26:27.884" v="283" actId="20577"/>
        <pc:sldMkLst>
          <pc:docMk/>
          <pc:sldMk cId="3805503315" sldId="270"/>
        </pc:sldMkLst>
        <pc:spChg chg="mod">
          <ac:chgData name="Merrell, Timothy M CIV (USA)" userId="S::timothy.m.merrell@uscg.mil::adc478d8-ca49-4c6c-b614-f5ce75cb132a" providerId="AD" clId="Web-{D5AD8120-308D-4484-AEB1-742CCF073976}" dt="2021-10-26T18:26:27.884" v="283" actId="20577"/>
          <ac:spMkLst>
            <pc:docMk/>
            <pc:sldMk cId="3805503315" sldId="270"/>
            <ac:spMk id="34" creationId="{00000000-0000-0000-0000-000000000000}"/>
          </ac:spMkLst>
        </pc:spChg>
        <pc:grpChg chg="mod">
          <ac:chgData name="Merrell, Timothy M CIV (USA)" userId="S::timothy.m.merrell@uscg.mil::adc478d8-ca49-4c6c-b614-f5ce75cb132a" providerId="AD" clId="Web-{D5AD8120-308D-4484-AEB1-742CCF073976}" dt="2021-10-26T18:26:06.993" v="259" actId="1076"/>
          <ac:grpSpMkLst>
            <pc:docMk/>
            <pc:sldMk cId="3805503315" sldId="270"/>
            <ac:grpSpMk id="27" creationId="{00000000-0000-0000-0000-000000000000}"/>
          </ac:grpSpMkLst>
        </pc:grpChg>
        <pc:picChg chg="del">
          <ac:chgData name="Merrell, Timothy M CIV (USA)" userId="S::timothy.m.merrell@uscg.mil::adc478d8-ca49-4c6c-b614-f5ce75cb132a" providerId="AD" clId="Web-{D5AD8120-308D-4484-AEB1-742CCF073976}" dt="2021-10-26T18:25:59.056" v="258"/>
          <ac:picMkLst>
            <pc:docMk/>
            <pc:sldMk cId="3805503315" sldId="270"/>
            <ac:picMk id="32" creationId="{00000000-0000-0000-0000-000000000000}"/>
          </ac:picMkLst>
        </pc:picChg>
      </pc:sldChg>
      <pc:sldChg chg="delSp modSp">
        <pc:chgData name="Merrell, Timothy M CIV (USA)" userId="S::timothy.m.merrell@uscg.mil::adc478d8-ca49-4c6c-b614-f5ce75cb132a" providerId="AD" clId="Web-{D5AD8120-308D-4484-AEB1-742CCF073976}" dt="2021-10-26T18:27:21.994" v="299" actId="20577"/>
        <pc:sldMkLst>
          <pc:docMk/>
          <pc:sldMk cId="2835153622" sldId="271"/>
        </pc:sldMkLst>
        <pc:spChg chg="mod">
          <ac:chgData name="Merrell, Timothy M CIV (USA)" userId="S::timothy.m.merrell@uscg.mil::adc478d8-ca49-4c6c-b614-f5ce75cb132a" providerId="AD" clId="Web-{D5AD8120-308D-4484-AEB1-742CCF073976}" dt="2021-10-26T18:27:21.994" v="299" actId="20577"/>
          <ac:spMkLst>
            <pc:docMk/>
            <pc:sldMk cId="2835153622" sldId="271"/>
            <ac:spMk id="20" creationId="{00000000-0000-0000-0000-000000000000}"/>
          </ac:spMkLst>
        </pc:spChg>
        <pc:grpChg chg="mod">
          <ac:chgData name="Merrell, Timothy M CIV (USA)" userId="S::timothy.m.merrell@uscg.mil::adc478d8-ca49-4c6c-b614-f5ce75cb132a" providerId="AD" clId="Web-{D5AD8120-308D-4484-AEB1-742CCF073976}" dt="2021-10-26T18:26:52.166" v="286" actId="1076"/>
          <ac:grpSpMkLst>
            <pc:docMk/>
            <pc:sldMk cId="2835153622" sldId="271"/>
            <ac:grpSpMk id="19" creationId="{00000000-0000-0000-0000-000000000000}"/>
          </ac:grpSpMkLst>
        </pc:grpChg>
        <pc:picChg chg="del">
          <ac:chgData name="Merrell, Timothy M CIV (USA)" userId="S::timothy.m.merrell@uscg.mil::adc478d8-ca49-4c6c-b614-f5ce75cb132a" providerId="AD" clId="Web-{D5AD8120-308D-4484-AEB1-742CCF073976}" dt="2021-10-26T18:26:46.384" v="285"/>
          <ac:picMkLst>
            <pc:docMk/>
            <pc:sldMk cId="2835153622" sldId="271"/>
            <ac:picMk id="21" creationId="{00000000-0000-0000-0000-000000000000}"/>
          </ac:picMkLst>
        </pc:picChg>
      </pc:sldChg>
      <pc:sldChg chg="delSp modSp">
        <pc:chgData name="Merrell, Timothy M CIV (USA)" userId="S::timothy.m.merrell@uscg.mil::adc478d8-ca49-4c6c-b614-f5ce75cb132a" providerId="AD" clId="Web-{D5AD8120-308D-4484-AEB1-742CCF073976}" dt="2021-10-26T18:28:56.167" v="330" actId="20577"/>
        <pc:sldMkLst>
          <pc:docMk/>
          <pc:sldMk cId="2675602786" sldId="273"/>
        </pc:sldMkLst>
        <pc:spChg chg="mod">
          <ac:chgData name="Merrell, Timothy M CIV (USA)" userId="S::timothy.m.merrell@uscg.mil::adc478d8-ca49-4c6c-b614-f5ce75cb132a" providerId="AD" clId="Web-{D5AD8120-308D-4484-AEB1-742CCF073976}" dt="2021-10-26T18:28:56.167" v="330" actId="20577"/>
          <ac:spMkLst>
            <pc:docMk/>
            <pc:sldMk cId="2675602786" sldId="273"/>
            <ac:spMk id="6" creationId="{00000000-0000-0000-0000-000000000000}"/>
          </ac:spMkLst>
        </pc:spChg>
        <pc:grpChg chg="mod">
          <ac:chgData name="Merrell, Timothy M CIV (USA)" userId="S::timothy.m.merrell@uscg.mil::adc478d8-ca49-4c6c-b614-f5ce75cb132a" providerId="AD" clId="Web-{D5AD8120-308D-4484-AEB1-742CCF073976}" dt="2021-10-26T18:28:31.448" v="316" actId="1076"/>
          <ac:grpSpMkLst>
            <pc:docMk/>
            <pc:sldMk cId="2675602786" sldId="273"/>
            <ac:grpSpMk id="5" creationId="{00000000-0000-0000-0000-000000000000}"/>
          </ac:grpSpMkLst>
        </pc:grpChg>
        <pc:picChg chg="del">
          <ac:chgData name="Merrell, Timothy M CIV (USA)" userId="S::timothy.m.merrell@uscg.mil::adc478d8-ca49-4c6c-b614-f5ce75cb132a" providerId="AD" clId="Web-{D5AD8120-308D-4484-AEB1-742CCF073976}" dt="2021-10-26T18:28:16.135" v="314"/>
          <ac:picMkLst>
            <pc:docMk/>
            <pc:sldMk cId="2675602786" sldId="273"/>
            <ac:picMk id="7" creationId="{00000000-0000-0000-0000-000000000000}"/>
          </ac:picMkLst>
        </pc:picChg>
      </pc:sldChg>
      <pc:sldChg chg="delSp modSp">
        <pc:chgData name="Merrell, Timothy M CIV (USA)" userId="S::timothy.m.merrell@uscg.mil::adc478d8-ca49-4c6c-b614-f5ce75cb132a" providerId="AD" clId="Web-{D5AD8120-308D-4484-AEB1-742CCF073976}" dt="2021-10-26T18:30:18.433" v="353" actId="20577"/>
        <pc:sldMkLst>
          <pc:docMk/>
          <pc:sldMk cId="3171209911" sldId="274"/>
        </pc:sldMkLst>
        <pc:spChg chg="mod">
          <ac:chgData name="Merrell, Timothy M CIV (USA)" userId="S::timothy.m.merrell@uscg.mil::adc478d8-ca49-4c6c-b614-f5ce75cb132a" providerId="AD" clId="Web-{D5AD8120-308D-4484-AEB1-742CCF073976}" dt="2021-10-26T18:30:18.433" v="353" actId="20577"/>
          <ac:spMkLst>
            <pc:docMk/>
            <pc:sldMk cId="3171209911" sldId="274"/>
            <ac:spMk id="6" creationId="{00000000-0000-0000-0000-000000000000}"/>
          </ac:spMkLst>
        </pc:spChg>
        <pc:picChg chg="del">
          <ac:chgData name="Merrell, Timothy M CIV (USA)" userId="S::timothy.m.merrell@uscg.mil::adc478d8-ca49-4c6c-b614-f5ce75cb132a" providerId="AD" clId="Web-{D5AD8120-308D-4484-AEB1-742CCF073976}" dt="2021-10-26T18:29:44.183" v="334"/>
          <ac:picMkLst>
            <pc:docMk/>
            <pc:sldMk cId="3171209911" sldId="274"/>
            <ac:picMk id="7" creationId="{00000000-0000-0000-0000-000000000000}"/>
          </ac:picMkLst>
        </pc:picChg>
      </pc:sldChg>
      <pc:sldChg chg="delSp modSp">
        <pc:chgData name="Merrell, Timothy M CIV (USA)" userId="S::timothy.m.merrell@uscg.mil::adc478d8-ca49-4c6c-b614-f5ce75cb132a" providerId="AD" clId="Web-{D5AD8120-308D-4484-AEB1-742CCF073976}" dt="2021-10-26T18:31:37.106" v="368" actId="14100"/>
        <pc:sldMkLst>
          <pc:docMk/>
          <pc:sldMk cId="3268902632" sldId="275"/>
        </pc:sldMkLst>
        <pc:spChg chg="mod">
          <ac:chgData name="Merrell, Timothy M CIV (USA)" userId="S::timothy.m.merrell@uscg.mil::adc478d8-ca49-4c6c-b614-f5ce75cb132a" providerId="AD" clId="Web-{D5AD8120-308D-4484-AEB1-742CCF073976}" dt="2021-10-26T18:31:37.106" v="368" actId="14100"/>
          <ac:spMkLst>
            <pc:docMk/>
            <pc:sldMk cId="3268902632" sldId="275"/>
            <ac:spMk id="7" creationId="{00000000-0000-0000-0000-000000000000}"/>
          </ac:spMkLst>
        </pc:spChg>
        <pc:grpChg chg="mod">
          <ac:chgData name="Merrell, Timothy M CIV (USA)" userId="S::timothy.m.merrell@uscg.mil::adc478d8-ca49-4c6c-b614-f5ce75cb132a" providerId="AD" clId="Web-{D5AD8120-308D-4484-AEB1-742CCF073976}" dt="2021-10-26T18:30:44.683" v="356" actId="1076"/>
          <ac:grpSpMkLst>
            <pc:docMk/>
            <pc:sldMk cId="3268902632" sldId="275"/>
            <ac:grpSpMk id="6" creationId="{00000000-0000-0000-0000-000000000000}"/>
          </ac:grpSpMkLst>
        </pc:grpChg>
        <pc:picChg chg="del">
          <ac:chgData name="Merrell, Timothy M CIV (USA)" userId="S::timothy.m.merrell@uscg.mil::adc478d8-ca49-4c6c-b614-f5ce75cb132a" providerId="AD" clId="Web-{D5AD8120-308D-4484-AEB1-742CCF073976}" dt="2021-10-26T18:30:39.605" v="355"/>
          <ac:picMkLst>
            <pc:docMk/>
            <pc:sldMk cId="3268902632" sldId="275"/>
            <ac:picMk id="9" creationId="{00000000-0000-0000-0000-000000000000}"/>
          </ac:picMkLst>
        </pc:picChg>
      </pc:sldChg>
      <pc:sldChg chg="delSp modSp">
        <pc:chgData name="Merrell, Timothy M CIV (USA)" userId="S::timothy.m.merrell@uscg.mil::adc478d8-ca49-4c6c-b614-f5ce75cb132a" providerId="AD" clId="Web-{D5AD8120-308D-4484-AEB1-742CCF073976}" dt="2021-10-26T18:32:34.325" v="394" actId="20577"/>
        <pc:sldMkLst>
          <pc:docMk/>
          <pc:sldMk cId="1988988816" sldId="276"/>
        </pc:sldMkLst>
        <pc:spChg chg="mod">
          <ac:chgData name="Merrell, Timothy M CIV (USA)" userId="S::timothy.m.merrell@uscg.mil::adc478d8-ca49-4c6c-b614-f5ce75cb132a" providerId="AD" clId="Web-{D5AD8120-308D-4484-AEB1-742CCF073976}" dt="2021-10-26T18:32:34.325" v="394" actId="20577"/>
          <ac:spMkLst>
            <pc:docMk/>
            <pc:sldMk cId="1988988816" sldId="276"/>
            <ac:spMk id="6" creationId="{00000000-0000-0000-0000-000000000000}"/>
          </ac:spMkLst>
        </pc:spChg>
        <pc:grpChg chg="mod">
          <ac:chgData name="Merrell, Timothy M CIV (USA)" userId="S::timothy.m.merrell@uscg.mil::adc478d8-ca49-4c6c-b614-f5ce75cb132a" providerId="AD" clId="Web-{D5AD8120-308D-4484-AEB1-742CCF073976}" dt="2021-10-26T18:32:07.919" v="371" actId="1076"/>
          <ac:grpSpMkLst>
            <pc:docMk/>
            <pc:sldMk cId="1988988816" sldId="276"/>
            <ac:grpSpMk id="4" creationId="{00000000-0000-0000-0000-000000000000}"/>
          </ac:grpSpMkLst>
        </pc:grpChg>
        <pc:picChg chg="del">
          <ac:chgData name="Merrell, Timothy M CIV (USA)" userId="S::timothy.m.merrell@uscg.mil::adc478d8-ca49-4c6c-b614-f5ce75cb132a" providerId="AD" clId="Web-{D5AD8120-308D-4484-AEB1-742CCF073976}" dt="2021-10-26T18:32:00.044" v="370"/>
          <ac:picMkLst>
            <pc:docMk/>
            <pc:sldMk cId="1988988816" sldId="276"/>
            <ac:picMk id="5" creationId="{00000000-0000-0000-0000-000000000000}"/>
          </ac:picMkLst>
        </pc:picChg>
      </pc:sldChg>
      <pc:sldChg chg="delSp modSp">
        <pc:chgData name="Merrell, Timothy M CIV (USA)" userId="S::timothy.m.merrell@uscg.mil::adc478d8-ca49-4c6c-b614-f5ce75cb132a" providerId="AD" clId="Web-{D5AD8120-308D-4484-AEB1-742CCF073976}" dt="2021-10-26T18:33:23.326" v="408" actId="20577"/>
        <pc:sldMkLst>
          <pc:docMk/>
          <pc:sldMk cId="1553360075" sldId="277"/>
        </pc:sldMkLst>
        <pc:spChg chg="mod">
          <ac:chgData name="Merrell, Timothy M CIV (USA)" userId="S::timothy.m.merrell@uscg.mil::adc478d8-ca49-4c6c-b614-f5ce75cb132a" providerId="AD" clId="Web-{D5AD8120-308D-4484-AEB1-742CCF073976}" dt="2021-10-26T18:33:23.326" v="408" actId="20577"/>
          <ac:spMkLst>
            <pc:docMk/>
            <pc:sldMk cId="1553360075" sldId="277"/>
            <ac:spMk id="6" creationId="{00000000-0000-0000-0000-000000000000}"/>
          </ac:spMkLst>
        </pc:spChg>
        <pc:picChg chg="del">
          <ac:chgData name="Merrell, Timothy M CIV (USA)" userId="S::timothy.m.merrell@uscg.mil::adc478d8-ca49-4c6c-b614-f5ce75cb132a" providerId="AD" clId="Web-{D5AD8120-308D-4484-AEB1-742CCF073976}" dt="2021-10-26T18:32:51.747" v="396"/>
          <ac:picMkLst>
            <pc:docMk/>
            <pc:sldMk cId="1553360075" sldId="277"/>
            <ac:picMk id="7" creationId="{00000000-0000-0000-0000-000000000000}"/>
          </ac:picMkLst>
        </pc:picChg>
      </pc:sldChg>
      <pc:sldChg chg="delSp modSp">
        <pc:chgData name="Merrell, Timothy M CIV (USA)" userId="S::timothy.m.merrell@uscg.mil::adc478d8-ca49-4c6c-b614-f5ce75cb132a" providerId="AD" clId="Web-{D5AD8120-308D-4484-AEB1-742CCF073976}" dt="2021-10-26T18:34:32.904" v="434" actId="20577"/>
        <pc:sldMkLst>
          <pc:docMk/>
          <pc:sldMk cId="909829959" sldId="278"/>
        </pc:sldMkLst>
        <pc:spChg chg="mod">
          <ac:chgData name="Merrell, Timothy M CIV (USA)" userId="S::timothy.m.merrell@uscg.mil::adc478d8-ca49-4c6c-b614-f5ce75cb132a" providerId="AD" clId="Web-{D5AD8120-308D-4484-AEB1-742CCF073976}" dt="2021-10-26T18:34:32.904" v="434" actId="20577"/>
          <ac:spMkLst>
            <pc:docMk/>
            <pc:sldMk cId="909829959" sldId="278"/>
            <ac:spMk id="6" creationId="{00000000-0000-0000-0000-000000000000}"/>
          </ac:spMkLst>
        </pc:spChg>
        <pc:grpChg chg="mod">
          <ac:chgData name="Merrell, Timothy M CIV (USA)" userId="S::timothy.m.merrell@uscg.mil::adc478d8-ca49-4c6c-b614-f5ce75cb132a" providerId="AD" clId="Web-{D5AD8120-308D-4484-AEB1-742CCF073976}" dt="2021-10-26T18:33:46.966" v="411" actId="1076"/>
          <ac:grpSpMkLst>
            <pc:docMk/>
            <pc:sldMk cId="909829959" sldId="278"/>
            <ac:grpSpMk id="5" creationId="{00000000-0000-0000-0000-000000000000}"/>
          </ac:grpSpMkLst>
        </pc:grpChg>
        <pc:picChg chg="del">
          <ac:chgData name="Merrell, Timothy M CIV (USA)" userId="S::timothy.m.merrell@uscg.mil::adc478d8-ca49-4c6c-b614-f5ce75cb132a" providerId="AD" clId="Web-{D5AD8120-308D-4484-AEB1-742CCF073976}" dt="2021-10-26T18:33:39.748" v="410"/>
          <ac:picMkLst>
            <pc:docMk/>
            <pc:sldMk cId="909829959" sldId="278"/>
            <ac:picMk id="18" creationId="{00000000-0000-0000-0000-000000000000}"/>
          </ac:picMkLst>
        </pc:picChg>
      </pc:sldChg>
      <pc:sldChg chg="delSp modSp">
        <pc:chgData name="Merrell, Timothy M CIV (USA)" userId="S::timothy.m.merrell@uscg.mil::adc478d8-ca49-4c6c-b614-f5ce75cb132a" providerId="AD" clId="Web-{D5AD8120-308D-4484-AEB1-742CCF073976}" dt="2021-10-26T18:36:45.640" v="455" actId="20577"/>
        <pc:sldMkLst>
          <pc:docMk/>
          <pc:sldMk cId="3022445255" sldId="279"/>
        </pc:sldMkLst>
        <pc:spChg chg="mod">
          <ac:chgData name="Merrell, Timothy M CIV (USA)" userId="S::timothy.m.merrell@uscg.mil::adc478d8-ca49-4c6c-b614-f5ce75cb132a" providerId="AD" clId="Web-{D5AD8120-308D-4484-AEB1-742CCF073976}" dt="2021-10-26T18:36:45.640" v="455" actId="20577"/>
          <ac:spMkLst>
            <pc:docMk/>
            <pc:sldMk cId="3022445255" sldId="279"/>
            <ac:spMk id="19" creationId="{00000000-0000-0000-0000-000000000000}"/>
          </ac:spMkLst>
        </pc:spChg>
        <pc:grpChg chg="mod">
          <ac:chgData name="Merrell, Timothy M CIV (USA)" userId="S::timothy.m.merrell@uscg.mil::adc478d8-ca49-4c6c-b614-f5ce75cb132a" providerId="AD" clId="Web-{D5AD8120-308D-4484-AEB1-742CCF073976}" dt="2021-10-26T18:36:13.656" v="439" actId="1076"/>
          <ac:grpSpMkLst>
            <pc:docMk/>
            <pc:sldMk cId="3022445255" sldId="279"/>
            <ac:grpSpMk id="17" creationId="{00000000-0000-0000-0000-000000000000}"/>
          </ac:grpSpMkLst>
        </pc:grpChg>
        <pc:picChg chg="del">
          <ac:chgData name="Merrell, Timothy M CIV (USA)" userId="S::timothy.m.merrell@uscg.mil::adc478d8-ca49-4c6c-b614-f5ce75cb132a" providerId="AD" clId="Web-{D5AD8120-308D-4484-AEB1-742CCF073976}" dt="2021-10-26T18:35:38.280" v="436"/>
          <ac:picMkLst>
            <pc:docMk/>
            <pc:sldMk cId="3022445255" sldId="279"/>
            <ac:picMk id="18" creationId="{00000000-0000-0000-0000-000000000000}"/>
          </ac:picMkLst>
        </pc:picChg>
      </pc:sldChg>
      <pc:sldChg chg="delSp modSp">
        <pc:chgData name="Merrell, Timothy M CIV (USA)" userId="S::timothy.m.merrell@uscg.mil::adc478d8-ca49-4c6c-b614-f5ce75cb132a" providerId="AD" clId="Web-{D5AD8120-308D-4484-AEB1-742CCF073976}" dt="2021-10-26T18:37:58.391" v="468" actId="20577"/>
        <pc:sldMkLst>
          <pc:docMk/>
          <pc:sldMk cId="3189065603" sldId="280"/>
        </pc:sldMkLst>
        <pc:spChg chg="mod">
          <ac:chgData name="Merrell, Timothy M CIV (USA)" userId="S::timothy.m.merrell@uscg.mil::adc478d8-ca49-4c6c-b614-f5ce75cb132a" providerId="AD" clId="Web-{D5AD8120-308D-4484-AEB1-742CCF073976}" dt="2021-10-26T18:37:58.391" v="468" actId="20577"/>
          <ac:spMkLst>
            <pc:docMk/>
            <pc:sldMk cId="3189065603" sldId="280"/>
            <ac:spMk id="7" creationId="{00000000-0000-0000-0000-000000000000}"/>
          </ac:spMkLst>
        </pc:spChg>
        <pc:grpChg chg="mod">
          <ac:chgData name="Merrell, Timothy M CIV (USA)" userId="S::timothy.m.merrell@uscg.mil::adc478d8-ca49-4c6c-b614-f5ce75cb132a" providerId="AD" clId="Web-{D5AD8120-308D-4484-AEB1-742CCF073976}" dt="2021-10-26T18:37:12.843" v="458" actId="1076"/>
          <ac:grpSpMkLst>
            <pc:docMk/>
            <pc:sldMk cId="3189065603" sldId="280"/>
            <ac:grpSpMk id="6" creationId="{00000000-0000-0000-0000-000000000000}"/>
          </ac:grpSpMkLst>
        </pc:grpChg>
        <pc:picChg chg="del">
          <ac:chgData name="Merrell, Timothy M CIV (USA)" userId="S::timothy.m.merrell@uscg.mil::adc478d8-ca49-4c6c-b614-f5ce75cb132a" providerId="AD" clId="Web-{D5AD8120-308D-4484-AEB1-742CCF073976}" dt="2021-10-26T18:37:07.859" v="457"/>
          <ac:picMkLst>
            <pc:docMk/>
            <pc:sldMk cId="3189065603" sldId="280"/>
            <ac:picMk id="8" creationId="{00000000-0000-0000-0000-000000000000}"/>
          </ac:picMkLst>
        </pc:picChg>
      </pc:sldChg>
      <pc:sldChg chg="delSp modSp">
        <pc:chgData name="Merrell, Timothy M CIV (USA)" userId="S::timothy.m.merrell@uscg.mil::adc478d8-ca49-4c6c-b614-f5ce75cb132a" providerId="AD" clId="Web-{D5AD8120-308D-4484-AEB1-742CCF073976}" dt="2021-10-26T18:29:20.073" v="332" actId="1076"/>
        <pc:sldMkLst>
          <pc:docMk/>
          <pc:sldMk cId="266416593" sldId="281"/>
        </pc:sldMkLst>
        <pc:spChg chg="mod">
          <ac:chgData name="Merrell, Timothy M CIV (USA)" userId="S::timothy.m.merrell@uscg.mil::adc478d8-ca49-4c6c-b614-f5ce75cb132a" providerId="AD" clId="Web-{D5AD8120-308D-4484-AEB1-742CCF073976}" dt="2021-10-26T18:29:10.276" v="331" actId="1076"/>
          <ac:spMkLst>
            <pc:docMk/>
            <pc:sldMk cId="266416593" sldId="281"/>
            <ac:spMk id="6" creationId="{00000000-0000-0000-0000-000000000000}"/>
          </ac:spMkLst>
        </pc:spChg>
        <pc:grpChg chg="mod">
          <ac:chgData name="Merrell, Timothy M CIV (USA)" userId="S::timothy.m.merrell@uscg.mil::adc478d8-ca49-4c6c-b614-f5ce75cb132a" providerId="AD" clId="Web-{D5AD8120-308D-4484-AEB1-742CCF073976}" dt="2021-10-26T18:29:20.073" v="332" actId="1076"/>
          <ac:grpSpMkLst>
            <pc:docMk/>
            <pc:sldMk cId="266416593" sldId="281"/>
            <ac:grpSpMk id="4" creationId="{00000000-0000-0000-0000-000000000000}"/>
          </ac:grpSpMkLst>
        </pc:grpChg>
        <pc:picChg chg="del">
          <ac:chgData name="Merrell, Timothy M CIV (USA)" userId="S::timothy.m.merrell@uscg.mil::adc478d8-ca49-4c6c-b614-f5ce75cb132a" providerId="AD" clId="Web-{D5AD8120-308D-4484-AEB1-742CCF073976}" dt="2021-10-26T18:27:39.354" v="302"/>
          <ac:picMkLst>
            <pc:docMk/>
            <pc:sldMk cId="266416593" sldId="281"/>
            <ac:picMk id="5" creationId="{00000000-0000-0000-0000-000000000000}"/>
          </ac:picMkLst>
        </pc:picChg>
      </pc:sldChg>
    </pc:docChg>
  </pc:docChgLst>
  <pc:docChgLst>
    <pc:chgData name="Merrell, Timothy M CIV (USA)" userId="S::timothy.m.merrell@uscg.mil::adc478d8-ca49-4c6c-b614-f5ce75cb132a" providerId="AD" clId="Web-{9CAD1E47-97E3-4794-839B-751EEA4FA38A}"/>
    <pc:docChg chg="modSld">
      <pc:chgData name="Merrell, Timothy M CIV (USA)" userId="S::timothy.m.merrell@uscg.mil::adc478d8-ca49-4c6c-b614-f5ce75cb132a" providerId="AD" clId="Web-{9CAD1E47-97E3-4794-839B-751EEA4FA38A}" dt="2022-05-16T19:09:26.078" v="10" actId="20577"/>
      <pc:docMkLst>
        <pc:docMk/>
      </pc:docMkLst>
      <pc:sldChg chg="modSp">
        <pc:chgData name="Merrell, Timothy M CIV (USA)" userId="S::timothy.m.merrell@uscg.mil::adc478d8-ca49-4c6c-b614-f5ce75cb132a" providerId="AD" clId="Web-{9CAD1E47-97E3-4794-839B-751EEA4FA38A}" dt="2022-05-16T19:09:26.078" v="10" actId="20577"/>
        <pc:sldMkLst>
          <pc:docMk/>
          <pc:sldMk cId="4291628856" sldId="257"/>
        </pc:sldMkLst>
        <pc:spChg chg="mod">
          <ac:chgData name="Merrell, Timothy M CIV (USA)" userId="S::timothy.m.merrell@uscg.mil::adc478d8-ca49-4c6c-b614-f5ce75cb132a" providerId="AD" clId="Web-{9CAD1E47-97E3-4794-839B-751EEA4FA38A}" dt="2022-05-16T19:09:26.078" v="10" actId="20577"/>
          <ac:spMkLst>
            <pc:docMk/>
            <pc:sldMk cId="4291628856" sldId="257"/>
            <ac:spMk id="2" creationId="{00000000-0000-0000-0000-000000000000}"/>
          </ac:spMkLst>
        </pc:spChg>
      </pc:sldChg>
    </pc:docChg>
  </pc:docChgLst>
  <pc:docChgLst>
    <pc:chgData name="Gavello, Lena M CIV USCG BASE ALAMEDA (USA)" userId="S::lena.m.gavello@uscg.mil::3800b903-d81d-48b2-bcb7-615267c7c93f" providerId="AD" clId="Web-{AEC11BAB-47D7-4004-98DF-7B35A3CB547B}"/>
    <pc:docChg chg="addSld delSld">
      <pc:chgData name="Gavello, Lena M CIV USCG BASE ALAMEDA (USA)" userId="S::lena.m.gavello@uscg.mil::3800b903-d81d-48b2-bcb7-615267c7c93f" providerId="AD" clId="Web-{AEC11BAB-47D7-4004-98DF-7B35A3CB547B}" dt="2023-05-24T22:06:37.526" v="3"/>
      <pc:docMkLst>
        <pc:docMk/>
      </pc:docMkLst>
      <pc:sldChg chg="add del">
        <pc:chgData name="Gavello, Lena M CIV USCG BASE ALAMEDA (USA)" userId="S::lena.m.gavello@uscg.mil::3800b903-d81d-48b2-bcb7-615267c7c93f" providerId="AD" clId="Web-{AEC11BAB-47D7-4004-98DF-7B35A3CB547B}" dt="2023-05-24T22:06:37.526" v="3"/>
        <pc:sldMkLst>
          <pc:docMk/>
          <pc:sldMk cId="2799346312" sldId="282"/>
        </pc:sldMkLst>
      </pc:sldChg>
      <pc:sldChg chg="add del replId">
        <pc:chgData name="Gavello, Lena M CIV USCG BASE ALAMEDA (USA)" userId="S::lena.m.gavello@uscg.mil::3800b903-d81d-48b2-bcb7-615267c7c93f" providerId="AD" clId="Web-{AEC11BAB-47D7-4004-98DF-7B35A3CB547B}" dt="2023-05-24T22:06:15.823" v="1"/>
        <pc:sldMkLst>
          <pc:docMk/>
          <pc:sldMk cId="3787671349" sldId="289"/>
        </pc:sldMkLst>
      </pc:sldChg>
    </pc:docChg>
  </pc:docChgLst>
  <pc:docChgLst>
    <pc:chgData name="Merrell, Timothy M CIV (USA)" userId="S::timothy.m.merrell@uscg.mil::adc478d8-ca49-4c6c-b614-f5ce75cb132a" providerId="AD" clId="Web-{02EFC0B6-1EF2-48F5-BCCE-A9A2FBD3D01C}"/>
    <pc:docChg chg="modSld">
      <pc:chgData name="Merrell, Timothy M CIV (USA)" userId="S::timothy.m.merrell@uscg.mil::adc478d8-ca49-4c6c-b614-f5ce75cb132a" providerId="AD" clId="Web-{02EFC0B6-1EF2-48F5-BCCE-A9A2FBD3D01C}" dt="2021-10-14T17:43:25.107" v="31"/>
      <pc:docMkLst>
        <pc:docMk/>
      </pc:docMkLst>
      <pc:sldChg chg="modNotes">
        <pc:chgData name="Merrell, Timothy M CIV (USA)" userId="S::timothy.m.merrell@uscg.mil::adc478d8-ca49-4c6c-b614-f5ce75cb132a" providerId="AD" clId="Web-{02EFC0B6-1EF2-48F5-BCCE-A9A2FBD3D01C}" dt="2021-10-14T17:43:25.107" v="31"/>
        <pc:sldMkLst>
          <pc:docMk/>
          <pc:sldMk cId="1501771410" sldId="268"/>
        </pc:sldMkLst>
      </pc:sldChg>
      <pc:sldChg chg="modNotes">
        <pc:chgData name="Merrell, Timothy M CIV (USA)" userId="S::timothy.m.merrell@uscg.mil::adc478d8-ca49-4c6c-b614-f5ce75cb132a" providerId="AD" clId="Web-{02EFC0B6-1EF2-48F5-BCCE-A9A2FBD3D01C}" dt="2021-10-14T17:41:11.395" v="13"/>
        <pc:sldMkLst>
          <pc:docMk/>
          <pc:sldMk cId="3268902632" sldId="275"/>
        </pc:sldMkLst>
      </pc:sldChg>
    </pc:docChg>
  </pc:docChgLst>
  <pc:docChgLst>
    <pc:chgData name="Merrell, Timothy M CIV (USA)" userId="S::timothy.m.merrell@uscg.mil::adc478d8-ca49-4c6c-b614-f5ce75cb132a" providerId="AD" clId="Web-{10DCAE89-D851-4A85-A447-3BF52E2BAEB0}"/>
    <pc:docChg chg="modSld">
      <pc:chgData name="Merrell, Timothy M CIV (USA)" userId="S::timothy.m.merrell@uscg.mil::adc478d8-ca49-4c6c-b614-f5ce75cb132a" providerId="AD" clId="Web-{10DCAE89-D851-4A85-A447-3BF52E2BAEB0}" dt="2022-11-16T16:50:13.587" v="7"/>
      <pc:docMkLst>
        <pc:docMk/>
      </pc:docMkLst>
      <pc:sldChg chg="delSp modSp">
        <pc:chgData name="Merrell, Timothy M CIV (USA)" userId="S::timothy.m.merrell@uscg.mil::adc478d8-ca49-4c6c-b614-f5ce75cb132a" providerId="AD" clId="Web-{10DCAE89-D851-4A85-A447-3BF52E2BAEB0}" dt="2022-11-16T16:50:13.587" v="7"/>
        <pc:sldMkLst>
          <pc:docMk/>
          <pc:sldMk cId="2799346312" sldId="282"/>
        </pc:sldMkLst>
        <pc:spChg chg="del mod">
          <ac:chgData name="Merrell, Timothy M CIV (USA)" userId="S::timothy.m.merrell@uscg.mil::adc478d8-ca49-4c6c-b614-f5ce75cb132a" providerId="AD" clId="Web-{10DCAE89-D851-4A85-A447-3BF52E2BAEB0}" dt="2022-11-16T16:49:43.165" v="1"/>
          <ac:spMkLst>
            <pc:docMk/>
            <pc:sldMk cId="2799346312" sldId="282"/>
            <ac:spMk id="58" creationId="{00000000-0000-0000-0000-000000000000}"/>
          </ac:spMkLst>
        </pc:spChg>
        <pc:spChg chg="del topLvl">
          <ac:chgData name="Merrell, Timothy M CIV (USA)" userId="S::timothy.m.merrell@uscg.mil::adc478d8-ca49-4c6c-b614-f5ce75cb132a" providerId="AD" clId="Web-{10DCAE89-D851-4A85-A447-3BF52E2BAEB0}" dt="2022-11-16T16:50:09.774" v="6"/>
          <ac:spMkLst>
            <pc:docMk/>
            <pc:sldMk cId="2799346312" sldId="282"/>
            <ac:spMk id="63" creationId="{00000000-0000-0000-0000-000000000000}"/>
          </ac:spMkLst>
        </pc:spChg>
        <pc:spChg chg="del topLvl">
          <ac:chgData name="Merrell, Timothy M CIV (USA)" userId="S::timothy.m.merrell@uscg.mil::adc478d8-ca49-4c6c-b614-f5ce75cb132a" providerId="AD" clId="Web-{10DCAE89-D851-4A85-A447-3BF52E2BAEB0}" dt="2022-11-16T16:50:05.040" v="5"/>
          <ac:spMkLst>
            <pc:docMk/>
            <pc:sldMk cId="2799346312" sldId="282"/>
            <ac:spMk id="65" creationId="{00000000-0000-0000-0000-000000000000}"/>
          </ac:spMkLst>
        </pc:spChg>
        <pc:grpChg chg="del">
          <ac:chgData name="Merrell, Timothy M CIV (USA)" userId="S::timothy.m.merrell@uscg.mil::adc478d8-ca49-4c6c-b614-f5ce75cb132a" providerId="AD" clId="Web-{10DCAE89-D851-4A85-A447-3BF52E2BAEB0}" dt="2022-11-16T16:50:05.040" v="5"/>
          <ac:grpSpMkLst>
            <pc:docMk/>
            <pc:sldMk cId="2799346312" sldId="282"/>
            <ac:grpSpMk id="56" creationId="{00000000-0000-0000-0000-000000000000}"/>
          </ac:grpSpMkLst>
        </pc:grpChg>
        <pc:grpChg chg="del">
          <ac:chgData name="Merrell, Timothy M CIV (USA)" userId="S::timothy.m.merrell@uscg.mil::adc478d8-ca49-4c6c-b614-f5ce75cb132a" providerId="AD" clId="Web-{10DCAE89-D851-4A85-A447-3BF52E2BAEB0}" dt="2022-11-16T16:49:48.461" v="2"/>
          <ac:grpSpMkLst>
            <pc:docMk/>
            <pc:sldMk cId="2799346312" sldId="282"/>
            <ac:grpSpMk id="60" creationId="{00000000-0000-0000-0000-000000000000}"/>
          </ac:grpSpMkLst>
        </pc:grpChg>
        <pc:grpChg chg="del">
          <ac:chgData name="Merrell, Timothy M CIV (USA)" userId="S::timothy.m.merrell@uscg.mil::adc478d8-ca49-4c6c-b614-f5ce75cb132a" providerId="AD" clId="Web-{10DCAE89-D851-4A85-A447-3BF52E2BAEB0}" dt="2022-11-16T16:50:00.087" v="4"/>
          <ac:grpSpMkLst>
            <pc:docMk/>
            <pc:sldMk cId="2799346312" sldId="282"/>
            <ac:grpSpMk id="61" creationId="{00000000-0000-0000-0000-000000000000}"/>
          </ac:grpSpMkLst>
        </pc:grpChg>
        <pc:picChg chg="del">
          <ac:chgData name="Merrell, Timothy M CIV (USA)" userId="S::timothy.m.merrell@uscg.mil::adc478d8-ca49-4c6c-b614-f5ce75cb132a" providerId="AD" clId="Web-{10DCAE89-D851-4A85-A447-3BF52E2BAEB0}" dt="2022-11-16T16:50:13.587" v="7"/>
          <ac:picMkLst>
            <pc:docMk/>
            <pc:sldMk cId="2799346312" sldId="282"/>
            <ac:picMk id="24" creationId="{DED3DC3F-CEA5-4C40-9834-D3DFA95F74EE}"/>
          </ac:picMkLst>
        </pc:picChg>
        <pc:picChg chg="del">
          <ac:chgData name="Merrell, Timothy M CIV (USA)" userId="S::timothy.m.merrell@uscg.mil::adc478d8-ca49-4c6c-b614-f5ce75cb132a" providerId="AD" clId="Web-{10DCAE89-D851-4A85-A447-3BF52E2BAEB0}" dt="2022-11-16T16:49:56.196" v="3"/>
          <ac:picMkLst>
            <pc:docMk/>
            <pc:sldMk cId="2799346312" sldId="282"/>
            <ac:picMk id="62" creationId="{00000000-0000-0000-0000-000000000000}"/>
          </ac:picMkLst>
        </pc:picChg>
        <pc:picChg chg="del">
          <ac:chgData name="Merrell, Timothy M CIV (USA)" userId="S::timothy.m.merrell@uscg.mil::adc478d8-ca49-4c6c-b614-f5ce75cb132a" providerId="AD" clId="Web-{10DCAE89-D851-4A85-A447-3BF52E2BAEB0}" dt="2022-11-16T16:50:00.087" v="4"/>
          <ac:picMkLst>
            <pc:docMk/>
            <pc:sldMk cId="2799346312" sldId="282"/>
            <ac:picMk id="64" creationId="{00000000-0000-0000-0000-000000000000}"/>
          </ac:picMkLst>
        </pc:picChg>
        <pc:picChg chg="del">
          <ac:chgData name="Merrell, Timothy M CIV (USA)" userId="S::timothy.m.merrell@uscg.mil::adc478d8-ca49-4c6c-b614-f5ce75cb132a" providerId="AD" clId="Web-{10DCAE89-D851-4A85-A447-3BF52E2BAEB0}" dt="2022-11-16T16:49:48.461" v="2"/>
          <ac:picMkLst>
            <pc:docMk/>
            <pc:sldMk cId="2799346312" sldId="282"/>
            <ac:picMk id="66" creationId="{00000000-0000-0000-0000-000000000000}"/>
          </ac:picMkLst>
        </pc:picChg>
      </pc:sldChg>
    </pc:docChg>
  </pc:docChgLst>
  <pc:docChgLst>
    <pc:chgData name="Atadero, Robert M CIV USCG BASE KETCHIKAN (USA)" userId="S::robert.m.atadero@uscg.mil::9c1efb8d-19bc-415a-926c-9be5193b770c" providerId="AD" clId="Web-{3CD5F404-2732-1502-98A7-FB08D15E6999}"/>
    <pc:docChg chg="modSld">
      <pc:chgData name="Atadero, Robert M CIV USCG BASE KETCHIKAN (USA)" userId="S::robert.m.atadero@uscg.mil::9c1efb8d-19bc-415a-926c-9be5193b770c" providerId="AD" clId="Web-{3CD5F404-2732-1502-98A7-FB08D15E6999}" dt="2023-01-13T15:33:55.832" v="0"/>
      <pc:docMkLst>
        <pc:docMk/>
      </pc:docMkLst>
      <pc:sldChg chg="mod modShow">
        <pc:chgData name="Atadero, Robert M CIV USCG BASE KETCHIKAN (USA)" userId="S::robert.m.atadero@uscg.mil::9c1efb8d-19bc-415a-926c-9be5193b770c" providerId="AD" clId="Web-{3CD5F404-2732-1502-98A7-FB08D15E6999}" dt="2023-01-13T15:33:55.832" v="0"/>
        <pc:sldMkLst>
          <pc:docMk/>
          <pc:sldMk cId="1501771410" sldId="268"/>
        </pc:sldMkLst>
      </pc:sldChg>
    </pc:docChg>
  </pc:docChgLst>
  <pc:docChgLst>
    <pc:chgData name="Atadero, Robert M CIV USCG BASE KETCHIKAN (USA)" userId="S::robert.m.atadero@uscg.mil::9c1efb8d-19bc-415a-926c-9be5193b770c" providerId="AD" clId="Web-{CE33370D-A172-273B-0C06-E7FB0F0FFDA5}"/>
    <pc:docChg chg="addSld modSld">
      <pc:chgData name="Atadero, Robert M CIV USCG BASE KETCHIKAN (USA)" userId="S::robert.m.atadero@uscg.mil::9c1efb8d-19bc-415a-926c-9be5193b770c" providerId="AD" clId="Web-{CE33370D-A172-273B-0C06-E7FB0F0FFDA5}" dt="2023-01-13T17:27:43.893" v="2"/>
      <pc:docMkLst>
        <pc:docMk/>
      </pc:docMkLst>
      <pc:sldChg chg="add">
        <pc:chgData name="Atadero, Robert M CIV USCG BASE KETCHIKAN (USA)" userId="S::robert.m.atadero@uscg.mil::9c1efb8d-19bc-415a-926c-9be5193b770c" providerId="AD" clId="Web-{CE33370D-A172-273B-0C06-E7FB0F0FFDA5}" dt="2023-01-13T17:27:11.752" v="0"/>
        <pc:sldMkLst>
          <pc:docMk/>
          <pc:sldMk cId="2406866763" sldId="286"/>
        </pc:sldMkLst>
      </pc:sldChg>
      <pc:sldChg chg="delSp add replId">
        <pc:chgData name="Atadero, Robert M CIV USCG BASE KETCHIKAN (USA)" userId="S::robert.m.atadero@uscg.mil::9c1efb8d-19bc-415a-926c-9be5193b770c" providerId="AD" clId="Web-{CE33370D-A172-273B-0C06-E7FB0F0FFDA5}" dt="2023-01-13T17:27:43.893" v="2"/>
        <pc:sldMkLst>
          <pc:docMk/>
          <pc:sldMk cId="1553021566" sldId="287"/>
        </pc:sldMkLst>
        <pc:picChg chg="del">
          <ac:chgData name="Atadero, Robert M CIV USCG BASE KETCHIKAN (USA)" userId="S::robert.m.atadero@uscg.mil::9c1efb8d-19bc-415a-926c-9be5193b770c" providerId="AD" clId="Web-{CE33370D-A172-273B-0C06-E7FB0F0FFDA5}" dt="2023-01-13T17:27:43.893" v="2"/>
          <ac:picMkLst>
            <pc:docMk/>
            <pc:sldMk cId="1553021566" sldId="287"/>
            <ac:picMk id="2" creationId="{00000000-0000-0000-0000-000000000000}"/>
          </ac:picMkLst>
        </pc:picChg>
      </pc:sldChg>
    </pc:docChg>
  </pc:docChgLst>
  <pc:docChgLst>
    <pc:chgData name="Merrell, Timothy M CIV (USA)" userId="S::timothy.m.merrell@uscg.mil::adc478d8-ca49-4c6c-b614-f5ce75cb132a" providerId="AD" clId="Web-{6CA7E838-BD56-4459-B318-6165523B5126}"/>
    <pc:docChg chg="modSld">
      <pc:chgData name="Merrell, Timothy M CIV (USA)" userId="S::timothy.m.merrell@uscg.mil::adc478d8-ca49-4c6c-b614-f5ce75cb132a" providerId="AD" clId="Web-{6CA7E838-BD56-4459-B318-6165523B5126}" dt="2023-02-07T12:30:30.408" v="7" actId="14100"/>
      <pc:docMkLst>
        <pc:docMk/>
      </pc:docMkLst>
      <pc:sldChg chg="modSp">
        <pc:chgData name="Merrell, Timothy M CIV (USA)" userId="S::timothy.m.merrell@uscg.mil::adc478d8-ca49-4c6c-b614-f5ce75cb132a" providerId="AD" clId="Web-{6CA7E838-BD56-4459-B318-6165523B5126}" dt="2023-02-07T12:30:30.408" v="7" actId="14100"/>
        <pc:sldMkLst>
          <pc:docMk/>
          <pc:sldMk cId="2771479148" sldId="269"/>
        </pc:sldMkLst>
        <pc:spChg chg="mod">
          <ac:chgData name="Merrell, Timothy M CIV (USA)" userId="S::timothy.m.merrell@uscg.mil::adc478d8-ca49-4c6c-b614-f5ce75cb132a" providerId="AD" clId="Web-{6CA7E838-BD56-4459-B318-6165523B5126}" dt="2023-02-07T12:30:30.408" v="7" actId="14100"/>
          <ac:spMkLst>
            <pc:docMk/>
            <pc:sldMk cId="2771479148" sldId="269"/>
            <ac:spMk id="25" creationId="{00000000-0000-0000-0000-000000000000}"/>
          </ac:spMkLst>
        </pc:spChg>
      </pc:sldChg>
      <pc:sldChg chg="delSp modSp">
        <pc:chgData name="Merrell, Timothy M CIV (USA)" userId="S::timothy.m.merrell@uscg.mil::adc478d8-ca49-4c6c-b614-f5ce75cb132a" providerId="AD" clId="Web-{6CA7E838-BD56-4459-B318-6165523B5126}" dt="2023-02-07T12:30:11.689" v="6" actId="1076"/>
        <pc:sldMkLst>
          <pc:docMk/>
          <pc:sldMk cId="247113013" sldId="284"/>
        </pc:sldMkLst>
        <pc:spChg chg="mod">
          <ac:chgData name="Merrell, Timothy M CIV (USA)" userId="S::timothy.m.merrell@uscg.mil::adc478d8-ca49-4c6c-b614-f5ce75cb132a" providerId="AD" clId="Web-{6CA7E838-BD56-4459-B318-6165523B5126}" dt="2023-02-07T12:30:02.298" v="5" actId="1076"/>
          <ac:spMkLst>
            <pc:docMk/>
            <pc:sldMk cId="247113013" sldId="284"/>
            <ac:spMk id="4" creationId="{AE5003A4-4493-12E1-A0DD-151C47DB5093}"/>
          </ac:spMkLst>
        </pc:spChg>
        <pc:grpChg chg="mod">
          <ac:chgData name="Merrell, Timothy M CIV (USA)" userId="S::timothy.m.merrell@uscg.mil::adc478d8-ca49-4c6c-b614-f5ce75cb132a" providerId="AD" clId="Web-{6CA7E838-BD56-4459-B318-6165523B5126}" dt="2023-02-07T12:30:11.689" v="6" actId="1076"/>
          <ac:grpSpMkLst>
            <pc:docMk/>
            <pc:sldMk cId="247113013" sldId="284"/>
            <ac:grpSpMk id="2" creationId="{A74DDBDE-2E2F-2625-ACA3-2BF49DF3DB1D}"/>
          </ac:grpSpMkLst>
        </pc:grpChg>
        <pc:picChg chg="del">
          <ac:chgData name="Merrell, Timothy M CIV (USA)" userId="S::timothy.m.merrell@uscg.mil::adc478d8-ca49-4c6c-b614-f5ce75cb132a" providerId="AD" clId="Web-{6CA7E838-BD56-4459-B318-6165523B5126}" dt="2023-02-07T12:29:33.391" v="1"/>
          <ac:picMkLst>
            <pc:docMk/>
            <pc:sldMk cId="247113013" sldId="284"/>
            <ac:picMk id="36" creationId="{50BB77BC-56C3-4056-8810-32ECF4647A23}"/>
          </ac:picMkLst>
        </pc:picChg>
      </pc:sldChg>
    </pc:docChg>
  </pc:docChgLst>
  <pc:docChgLst>
    <pc:chgData name="Merrell, Timothy M CIV (USA)" userId="S::timothy.m.merrell@uscg.mil::adc478d8-ca49-4c6c-b614-f5ce75cb132a" providerId="AD" clId="Web-{F9734CB6-9A00-43E0-979E-209D5E04E2B0}"/>
    <pc:docChg chg="modSld">
      <pc:chgData name="Merrell, Timothy M CIV (USA)" userId="S::timothy.m.merrell@uscg.mil::adc478d8-ca49-4c6c-b614-f5ce75cb132a" providerId="AD" clId="Web-{F9734CB6-9A00-43E0-979E-209D5E04E2B0}" dt="2022-02-15T12:56:45.321" v="1" actId="14100"/>
      <pc:docMkLst>
        <pc:docMk/>
      </pc:docMkLst>
      <pc:sldChg chg="modSp">
        <pc:chgData name="Merrell, Timothy M CIV (USA)" userId="S::timothy.m.merrell@uscg.mil::adc478d8-ca49-4c6c-b614-f5ce75cb132a" providerId="AD" clId="Web-{F9734CB6-9A00-43E0-979E-209D5E04E2B0}" dt="2022-02-15T12:56:45.321" v="1" actId="14100"/>
        <pc:sldMkLst>
          <pc:docMk/>
          <pc:sldMk cId="1501771410" sldId="268"/>
        </pc:sldMkLst>
        <pc:picChg chg="mod">
          <ac:chgData name="Merrell, Timothy M CIV (USA)" userId="S::timothy.m.merrell@uscg.mil::adc478d8-ca49-4c6c-b614-f5ce75cb132a" providerId="AD" clId="Web-{F9734CB6-9A00-43E0-979E-209D5E04E2B0}" dt="2022-02-15T12:56:45.321" v="1" actId="14100"/>
          <ac:picMkLst>
            <pc:docMk/>
            <pc:sldMk cId="1501771410" sldId="268"/>
            <ac:picMk id="22" creationId="{00000000-0000-0000-0000-000000000000}"/>
          </ac:picMkLst>
        </pc:picChg>
      </pc:sldChg>
    </pc:docChg>
  </pc:docChgLst>
  <pc:docChgLst>
    <pc:chgData name="Merrell, Timothy M CIV (USA)" userId="S::timothy.m.merrell@uscg.mil::adc478d8-ca49-4c6c-b614-f5ce75cb132a" providerId="AD" clId="Web-{0948033B-9343-4519-A5D1-92F3C1B6C13C}"/>
    <pc:docChg chg="modSld">
      <pc:chgData name="Merrell, Timothy M CIV (USA)" userId="S::timothy.m.merrell@uscg.mil::adc478d8-ca49-4c6c-b614-f5ce75cb132a" providerId="AD" clId="Web-{0948033B-9343-4519-A5D1-92F3C1B6C13C}" dt="2022-01-24T14:12:22.725" v="8" actId="20577"/>
      <pc:docMkLst>
        <pc:docMk/>
      </pc:docMkLst>
      <pc:sldChg chg="modSp">
        <pc:chgData name="Merrell, Timothy M CIV (USA)" userId="S::timothy.m.merrell@uscg.mil::adc478d8-ca49-4c6c-b614-f5ce75cb132a" providerId="AD" clId="Web-{0948033B-9343-4519-A5D1-92F3C1B6C13C}" dt="2022-01-24T14:12:22.725" v="8" actId="20577"/>
        <pc:sldMkLst>
          <pc:docMk/>
          <pc:sldMk cId="4291628856" sldId="257"/>
        </pc:sldMkLst>
        <pc:spChg chg="mod">
          <ac:chgData name="Merrell, Timothy M CIV (USA)" userId="S::timothy.m.merrell@uscg.mil::adc478d8-ca49-4c6c-b614-f5ce75cb132a" providerId="AD" clId="Web-{0948033B-9343-4519-A5D1-92F3C1B6C13C}" dt="2022-01-24T14:12:22.725" v="8" actId="20577"/>
          <ac:spMkLst>
            <pc:docMk/>
            <pc:sldMk cId="4291628856"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53C11-35FA-4EC5-98C3-205DFC00742F}" type="datetimeFigureOut">
              <a:rPr lang="en-US" smtClean="0"/>
              <a:t>6/20/2023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C137B-8C62-43BD-B257-8225C542DD27}" type="slidenum">
              <a:rPr lang="en-US" smtClean="0"/>
              <a:t>‹#›</a:t>
            </a:fld>
            <a:endParaRPr lang="en-US"/>
          </a:p>
        </p:txBody>
      </p:sp>
    </p:spTree>
    <p:extLst>
      <p:ext uri="{BB962C8B-B14F-4D97-AF65-F5344CB8AC3E}">
        <p14:creationId xmlns:p14="http://schemas.microsoft.com/office/powerpoint/2010/main" val="223188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sz="1200" b="1" u="sng" dirty="0">
                <a:latin typeface="+mn-lt"/>
              </a:rPr>
              <a:t>Stress</a:t>
            </a:r>
            <a:r>
              <a:rPr lang="en-US" sz="1200" b="1" u="sng" baseline="0" dirty="0">
                <a:latin typeface="+mn-lt"/>
              </a:rPr>
              <a:t> &amp; Resilience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You will never get rid of the stress associated with the important and critical “job” in</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CG. Instead of thinking stress is bad, we need to change the way we think about stress. Stress is normal;</a:t>
            </a:r>
            <a:r>
              <a:rPr lang="en-US" sz="1200" kern="1200" baseline="0" dirty="0">
                <a:solidFill>
                  <a:schemeClr val="tx1"/>
                </a:solidFill>
                <a:effectLst/>
                <a:latin typeface="+mn-lt"/>
                <a:ea typeface="+mn-ea"/>
                <a:cs typeface="+mn-cs"/>
              </a:rPr>
              <a:t> stress is </a:t>
            </a:r>
            <a:r>
              <a:rPr lang="en-US" sz="1200" kern="1200" dirty="0">
                <a:solidFill>
                  <a:schemeClr val="tx1"/>
                </a:solidFill>
                <a:effectLst/>
                <a:latin typeface="+mn-lt"/>
                <a:ea typeface="+mn-ea"/>
                <a:cs typeface="+mn-cs"/>
              </a:rPr>
              <a:t>good and needed for optimal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performance. Discussions should be about cultivating the mindset to embrace stress that can provide the support and energy needed to do this important job. </a:t>
            </a: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1762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The Physiology of Stress </a:t>
            </a:r>
            <a:endParaRPr lang="en-US" sz="1200" b="1"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effect of the stress response is widespread. Senses become sharper, muscles tighten, the heart beats faster, blood pressure rises, and breathing quickens. Although this arousal state may be adaptive in helping you cope with short-term stressors a chronic state of arousal, when no threat or challenge is present, may lead to physical and emotional health problems unless effective coping mechanisms are utilized.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body</a:t>
            </a:r>
            <a:r>
              <a:rPr lang="en-US" sz="1200" kern="1200" baseline="0" dirty="0">
                <a:solidFill>
                  <a:schemeClr val="tx1"/>
                </a:solidFill>
                <a:effectLst/>
                <a:latin typeface="+mn-lt"/>
                <a:ea typeface="+mn-ea"/>
                <a:cs typeface="+mn-cs"/>
              </a:rPr>
              <a:t> responds the same way if you are fighting or flighting.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a:solidFill>
                  <a:schemeClr val="tx1"/>
                </a:solidFill>
                <a:effectLst/>
                <a:latin typeface="+mn-lt"/>
                <a:ea typeface="+mn-ea"/>
                <a:cs typeface="+mn-cs"/>
              </a:rPr>
              <a:t>Mind: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Focus narrows (which is why you may</a:t>
            </a:r>
            <a:r>
              <a:rPr lang="en-US" sz="1200" kern="1200" baseline="0" dirty="0">
                <a:solidFill>
                  <a:schemeClr val="tx1"/>
                </a:solidFill>
                <a:effectLst/>
                <a:latin typeface="+mn-lt"/>
                <a:ea typeface="+mn-ea"/>
                <a:cs typeface="+mn-cs"/>
              </a:rPr>
              <a:t> experience tunnel vision)</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Senses</a:t>
            </a:r>
            <a:r>
              <a:rPr lang="en-US" sz="1200" kern="1200" baseline="0" dirty="0">
                <a:solidFill>
                  <a:schemeClr val="tx1"/>
                </a:solidFill>
                <a:effectLst/>
                <a:latin typeface="+mn-lt"/>
                <a:ea typeface="+mn-ea"/>
                <a:cs typeface="+mn-cs"/>
              </a:rPr>
              <a:t> sharpen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Brain processes information faster (which is why it may seem as though the world is slowing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baseline="0" dirty="0">
                <a:solidFill>
                  <a:schemeClr val="tx1"/>
                </a:solidFill>
                <a:effectLst/>
                <a:latin typeface="+mn-lt"/>
                <a:ea typeface="+mn-ea"/>
                <a:cs typeface="+mn-cs"/>
              </a:rPr>
              <a:t>Body: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Stress hormones released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Blood redirected to muscles preparing them for action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Blood pressure increases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Energy is used more efficiently (by shutting off systems that are not necessary to deal with stress)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0103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The Automatic (Autonomic) Nervous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-What does flight or fight mean to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-What are some examples of an appropriate time to fight?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-What are some examples or appropriate times to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Several automatic processes</a:t>
            </a:r>
            <a:r>
              <a:rPr lang="en-US" sz="1200" kern="1200" baseline="0" dirty="0">
                <a:solidFill>
                  <a:schemeClr val="tx1"/>
                </a:solidFill>
                <a:effectLst/>
                <a:latin typeface="+mn-lt"/>
                <a:ea typeface="+mn-ea"/>
                <a:cs typeface="+mn-cs"/>
              </a:rPr>
              <a:t> take place in the body in response to stress, all of which help signal and motivate your mind and body to deal with the stressor. </a:t>
            </a:r>
            <a:r>
              <a:rPr lang="en-US" sz="1200" kern="1200" dirty="0">
                <a:solidFill>
                  <a:schemeClr val="tx1"/>
                </a:solidFill>
                <a:effectLst/>
                <a:latin typeface="+mn-lt"/>
                <a:ea typeface="+mn-ea"/>
                <a:cs typeface="+mn-cs"/>
              </a:rPr>
              <a:t>The hypothalamus regulates the Autonomic Nervous System (ANS), which is responsible for the automatic functions of the body. </a:t>
            </a:r>
          </a:p>
          <a:p>
            <a:pPr>
              <a:lnSpc>
                <a:spcPct val="100000"/>
              </a:lnSpc>
              <a:spcBef>
                <a:spcPts val="0"/>
              </a:spcBef>
              <a:spcAft>
                <a:spcPts val="0"/>
              </a:spcAft>
            </a:pPr>
            <a:endParaRPr lang="en-US" sz="1200" kern="1200" baseline="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a:t>
            </a:r>
            <a:r>
              <a:rPr lang="en-US" sz="1200" kern="1200" baseline="0" dirty="0">
                <a:solidFill>
                  <a:schemeClr val="tx1"/>
                </a:solidFill>
                <a:effectLst/>
                <a:latin typeface="+mn-lt"/>
                <a:ea typeface="+mn-ea"/>
                <a:cs typeface="+mn-cs"/>
              </a:rPr>
              <a:t>Autonomic Nervous System (</a:t>
            </a:r>
            <a:r>
              <a:rPr lang="en-US" sz="1200" kern="1200" dirty="0">
                <a:solidFill>
                  <a:schemeClr val="tx1"/>
                </a:solidFill>
                <a:effectLst/>
                <a:latin typeface="+mn-lt"/>
                <a:ea typeface="+mn-ea"/>
                <a:cs typeface="+mn-cs"/>
              </a:rPr>
              <a:t>ANS) includes the sympathetic nervous system (SNS) and the parasympathetic nervous system (PNS). These two systems have somewhat opposite actions: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SNS is our “fight,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flight or freeze system,” responsible for helping to ensure short-term survival by mobilizing us to respond to threats. </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PNS is our “rest and digest” or “feed and breed” system, responsible for helping us to recover from stress and engage in activities that ensure long-term survival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(rest, eating, and reproduction). </a:t>
            </a:r>
          </a:p>
          <a:p>
            <a:pPr>
              <a:lnSpc>
                <a:spcPct val="100000"/>
              </a:lnSpc>
              <a:spcBef>
                <a:spcPts val="0"/>
              </a:spcBef>
              <a:spcAft>
                <a:spcPts val="0"/>
              </a:spcAft>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SNS activates during stress.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stimulates the release of stress hormones including adrenaline.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hormones have numerous effects on your body: increasing</a:t>
            </a:r>
            <a:r>
              <a:rPr lang="en-US" sz="1200" kern="1200" baseline="0" dirty="0">
                <a:solidFill>
                  <a:schemeClr val="tx1"/>
                </a:solidFill>
                <a:effectLst/>
                <a:latin typeface="+mn-lt"/>
                <a:ea typeface="+mn-ea"/>
                <a:cs typeface="+mn-cs"/>
              </a:rPr>
              <a:t> blood pressure, </a:t>
            </a:r>
            <a:r>
              <a:rPr lang="en-US" sz="1200" kern="1200" dirty="0">
                <a:solidFill>
                  <a:schemeClr val="tx1"/>
                </a:solidFill>
                <a:effectLst/>
                <a:latin typeface="+mn-lt"/>
                <a:ea typeface="+mn-ea"/>
                <a:cs typeface="+mn-cs"/>
              </a:rPr>
              <a:t>heart rate, inflammation, blood sugar,</a:t>
            </a:r>
            <a:r>
              <a:rPr lang="en-US" sz="1200" kern="1200" baseline="0" dirty="0">
                <a:solidFill>
                  <a:schemeClr val="tx1"/>
                </a:solidFill>
                <a:effectLst/>
                <a:latin typeface="+mn-lt"/>
                <a:ea typeface="+mn-ea"/>
                <a:cs typeface="+mn-cs"/>
              </a:rPr>
              <a:t> and brain alertness.</a:t>
            </a:r>
          </a:p>
          <a:p>
            <a:pPr>
              <a:lnSpc>
                <a:spcPct val="100000"/>
              </a:lnSpc>
              <a:spcBef>
                <a:spcPts val="0"/>
              </a:spcBef>
              <a:spcAft>
                <a:spcPts val="0"/>
              </a:spcAft>
            </a:pPr>
            <a:endParaRPr lang="en-US" sz="1200" kern="1200" baseline="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When the SNS activates, the PNS typically slows down, inhibiting processes that are not necessary in emergencies, like digestion. The good news is that the PNS is actually stronger than the SNS. There are deliberate actions you can take (e.g. deep, diaphragmatic breaths) to activate the PNS and elicit a relaxation response, that can put the brakes on the SNS.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p:txBody>
      </p:sp>
    </p:spTree>
    <p:extLst>
      <p:ext uri="{BB962C8B-B14F-4D97-AF65-F5344CB8AC3E}">
        <p14:creationId xmlns:p14="http://schemas.microsoft.com/office/powerpoint/2010/main" val="21910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dirty="0">
                <a:latin typeface="+mn-lt"/>
              </a:rPr>
              <a:t>Video: How to Make Stress Your Friend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baseline="0" dirty="0">
              <a:latin typeface="+mn-lt"/>
            </a:endParaRPr>
          </a:p>
          <a:p>
            <a:pPr eaLnBrk="1" hangingPunct="1">
              <a:lnSpc>
                <a:spcPct val="100000"/>
              </a:lnSpc>
              <a:spcBef>
                <a:spcPct val="0"/>
              </a:spcBef>
              <a:spcAft>
                <a:spcPts val="0"/>
              </a:spcAft>
            </a:pPr>
            <a:r>
              <a:rPr lang="en-US" sz="1200" b="1" u="none" baseline="0" dirty="0">
                <a:latin typeface="+mn-lt"/>
              </a:rPr>
              <a:t>Title:</a:t>
            </a:r>
            <a:r>
              <a:rPr lang="en-US" sz="1200" b="0" u="none" baseline="0" dirty="0">
                <a:latin typeface="+mn-lt"/>
              </a:rPr>
              <a:t> How to Make Stress your friend (TED TALK)- Dr. Kelly </a:t>
            </a:r>
            <a:r>
              <a:rPr lang="en-US" sz="1200" b="0" u="none" baseline="0" dirty="0" err="1">
                <a:latin typeface="+mn-lt"/>
              </a:rPr>
              <a:t>McGonigal</a:t>
            </a:r>
            <a:endParaRPr lang="en-US" sz="1200" b="0" u="none" baseline="0" dirty="0">
              <a:latin typeface="+mn-lt"/>
            </a:endParaRPr>
          </a:p>
          <a:p>
            <a:pPr eaLnBrk="1" hangingPunct="1">
              <a:lnSpc>
                <a:spcPct val="100000"/>
              </a:lnSpc>
              <a:spcBef>
                <a:spcPct val="0"/>
              </a:spcBef>
              <a:spcAft>
                <a:spcPts val="0"/>
              </a:spcAft>
            </a:pPr>
            <a:r>
              <a:rPr lang="en-US" sz="1200" b="1" u="none" baseline="0" dirty="0">
                <a:latin typeface="+mn-lt"/>
              </a:rPr>
              <a:t>Description: </a:t>
            </a:r>
            <a:r>
              <a:rPr lang="en-US" sz="1200" b="0" u="none" baseline="0" dirty="0">
                <a:latin typeface="+mn-lt"/>
              </a:rPr>
              <a:t>Dr. Kelly </a:t>
            </a:r>
            <a:r>
              <a:rPr lang="en-US" sz="1200" b="0" u="none" baseline="0" dirty="0" err="1">
                <a:latin typeface="+mn-lt"/>
              </a:rPr>
              <a:t>McGonigal</a:t>
            </a:r>
            <a:r>
              <a:rPr lang="en-US" sz="1200" b="0" u="none" baseline="0" dirty="0">
                <a:latin typeface="+mn-lt"/>
              </a:rPr>
              <a:t> argues that stress can actually be beneficial and asks you to change the way you think about stress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none" baseline="0" dirty="0">
                <a:latin typeface="+mn-lt"/>
              </a:rPr>
              <a:t>Source: </a:t>
            </a:r>
            <a:r>
              <a:rPr lang="en-US" sz="1200" b="0" u="none" baseline="0" dirty="0">
                <a:latin typeface="+mn-lt"/>
              </a:rPr>
              <a:t>TED talks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none" baseline="0" dirty="0">
                <a:latin typeface="+mn-lt"/>
              </a:rPr>
              <a:t>Link: </a:t>
            </a:r>
            <a:r>
              <a:rPr lang="en-US" sz="1200" kern="1200" dirty="0">
                <a:solidFill>
                  <a:schemeClr val="tx1"/>
                </a:solidFill>
                <a:effectLst/>
                <a:latin typeface="+mn-lt"/>
                <a:ea typeface="+mn-ea"/>
                <a:cs typeface="+mn-cs"/>
              </a:rPr>
              <a:t>https://www.ted.com/talks/kelly_mcgonigal_how_to_make_stress_your_friend</a:t>
            </a:r>
            <a:endParaRPr lang="en-US" sz="1200" b="1" u="none" baseline="0" dirty="0">
              <a:latin typeface="+mn-lt"/>
            </a:endParaRPr>
          </a:p>
          <a:p>
            <a:pPr eaLnBrk="1" hangingPunct="1">
              <a:lnSpc>
                <a:spcPct val="100000"/>
              </a:lnSpc>
              <a:spcBef>
                <a:spcPct val="0"/>
              </a:spcBef>
              <a:spcAft>
                <a:spcPts val="0"/>
              </a:spcAft>
            </a:pPr>
            <a:r>
              <a:rPr lang="en-US" sz="1200" b="1" u="none" baseline="0" dirty="0">
                <a:latin typeface="+mn-lt"/>
              </a:rPr>
              <a:t>Time Allotted: </a:t>
            </a:r>
            <a:r>
              <a:rPr lang="en-US" sz="1200" b="0" u="none" baseline="0" dirty="0">
                <a:latin typeface="+mn-lt"/>
              </a:rPr>
              <a:t>10 minutes</a:t>
            </a:r>
          </a:p>
          <a:p>
            <a:pPr eaLnBrk="1" hangingPunct="1">
              <a:lnSpc>
                <a:spcPct val="100000"/>
              </a:lnSpc>
              <a:spcBef>
                <a:spcPct val="0"/>
              </a:spcBef>
              <a:spcAft>
                <a:spcPts val="0"/>
              </a:spcAft>
            </a:pPr>
            <a:endParaRPr lang="en-US" sz="1200" b="1" u="sng" dirty="0">
              <a:latin typeface="+mn-lt"/>
            </a:endParaRPr>
          </a:p>
          <a:p>
            <a:pPr eaLnBrk="1" hangingPunct="1">
              <a:lnSpc>
                <a:spcPct val="100000"/>
              </a:lnSpc>
              <a:spcBef>
                <a:spcPct val="0"/>
              </a:spcBef>
              <a:spcAft>
                <a:spcPts val="0"/>
              </a:spcAft>
            </a:pPr>
            <a:r>
              <a:rPr lang="en-US" sz="1200" b="1" u="sng" dirty="0">
                <a:latin typeface="+mn-lt"/>
              </a:rPr>
              <a:t>Discussion Questions:</a:t>
            </a:r>
          </a:p>
          <a:p>
            <a:pPr eaLnBrk="1" hangingPunct="1">
              <a:lnSpc>
                <a:spcPct val="100000"/>
              </a:lnSpc>
              <a:spcBef>
                <a:spcPct val="0"/>
              </a:spcBef>
              <a:spcAft>
                <a:spcPts val="0"/>
              </a:spcAft>
            </a:pPr>
            <a:r>
              <a:rPr lang="en-US" sz="1200" b="0" u="none" dirty="0">
                <a:latin typeface="+mn-lt"/>
              </a:rPr>
              <a:t>-How</a:t>
            </a:r>
            <a:r>
              <a:rPr lang="en-US" sz="1200" b="0" u="none" baseline="0" dirty="0">
                <a:latin typeface="+mn-lt"/>
              </a:rPr>
              <a:t> have stressful experiences from the past made you stronger and more resilient today?</a:t>
            </a:r>
          </a:p>
          <a:p>
            <a:pPr eaLnBrk="1" hangingPunct="1">
              <a:lnSpc>
                <a:spcPct val="100000"/>
              </a:lnSpc>
              <a:spcBef>
                <a:spcPct val="0"/>
              </a:spcBef>
              <a:spcAft>
                <a:spcPts val="0"/>
              </a:spcAft>
            </a:pPr>
            <a:r>
              <a:rPr lang="en-US" sz="1200" b="0" u="none" baseline="0" dirty="0">
                <a:latin typeface="+mn-lt"/>
              </a:rPr>
              <a:t>-How can changing your thought on stress help you deal with stress?</a:t>
            </a:r>
          </a:p>
          <a:p>
            <a:pPr eaLnBrk="1" hangingPunct="1">
              <a:lnSpc>
                <a:spcPct val="100000"/>
              </a:lnSpc>
              <a:spcBef>
                <a:spcPct val="0"/>
              </a:spcBef>
              <a:spcAft>
                <a:spcPts val="0"/>
              </a:spcAft>
            </a:pPr>
            <a:endParaRPr lang="en-US" sz="1200" b="1" u="sng" dirty="0">
              <a:latin typeface="+mn-lt"/>
            </a:endParaRPr>
          </a:p>
        </p:txBody>
      </p:sp>
    </p:spTree>
    <p:extLst>
      <p:ext uri="{BB962C8B-B14F-4D97-AF65-F5344CB8AC3E}">
        <p14:creationId xmlns:p14="http://schemas.microsoft.com/office/powerpoint/2010/main" val="42790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eaLnBrk="1" hangingPunct="1">
              <a:lnSpc>
                <a:spcPct val="100000"/>
              </a:lnSpc>
              <a:spcBef>
                <a:spcPct val="0"/>
              </a:spcBef>
              <a:spcAft>
                <a:spcPts val="0"/>
              </a:spcAft>
            </a:pPr>
            <a:r>
              <a:rPr lang="en-US" sz="1200" b="1" u="sng" dirty="0">
                <a:latin typeface="+mn-lt"/>
              </a:rPr>
              <a:t>Stress</a:t>
            </a:r>
            <a:r>
              <a:rPr lang="en-US" sz="1200" b="1" u="sng" baseline="0" dirty="0">
                <a:latin typeface="+mn-lt"/>
              </a:rPr>
              <a:t> Continuum Model</a:t>
            </a:r>
          </a:p>
          <a:p>
            <a:pPr eaLnBrk="1" hangingPunct="1">
              <a:lnSpc>
                <a:spcPct val="100000"/>
              </a:lnSpc>
              <a:spcBef>
                <a:spcPct val="0"/>
              </a:spcBef>
              <a:spcAft>
                <a:spcPts val="0"/>
              </a:spcAft>
            </a:pPr>
            <a:endParaRPr lang="en-US" sz="1200" b="1" u="sng" dirty="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dirty="0">
                <a:latin typeface="+mn-lt"/>
              </a:rPr>
              <a:t>The Stress Continuum was developed by the CG and Marine Corps. The continuum is an evidenced-based and evidenced-informed model that is congruent with military culture. It is a spectrum of stress responses categorized into four zones which establishes a common language to identify stress responses: Green “Ready” zone, Yellow “Reacting” zone, Orange “Injury” zone and Red “Illness” zone. It is a tool and is a common language that allows us to </a:t>
            </a:r>
            <a:r>
              <a:rPr lang="en-US" sz="1200" b="1" i="1" u="none" baseline="0" dirty="0">
                <a:latin typeface="+mn-lt"/>
              </a:rPr>
              <a:t>identify, engage and intervene </a:t>
            </a:r>
            <a:r>
              <a:rPr lang="en-US" sz="1200" u="none" baseline="0" dirty="0">
                <a:latin typeface="+mn-lt"/>
              </a:rPr>
              <a:t>when stress reactions or injuries are present. This model is about asking for help and giving help.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dirty="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dirty="0">
                <a:latin typeface="+mn-lt"/>
              </a:rPr>
              <a:t>The zones are described as: </a:t>
            </a:r>
          </a:p>
          <a:p>
            <a:pPr marL="628650" lvl="1" indent="-171450">
              <a:spcBef>
                <a:spcPct val="0"/>
              </a:spcBef>
              <a:buFont typeface="Arial" panose="020B0604020202020204" pitchFamily="34" charset="0"/>
              <a:buChar char="•"/>
              <a:defRPr/>
            </a:pPr>
            <a:r>
              <a:rPr lang="en-US" b="1" dirty="0"/>
              <a:t>Blue “Not Engaged” Zone</a:t>
            </a:r>
          </a:p>
          <a:p>
            <a:pPr marL="628650" lvl="1" indent="-171450">
              <a:spcBef>
                <a:spcPct val="0"/>
              </a:spcBef>
              <a:buFont typeface="Arial" panose="020B0604020202020204" pitchFamily="34" charset="0"/>
              <a:buChar char="•"/>
              <a:defRPr/>
            </a:pPr>
            <a:r>
              <a:rPr lang="en-US" b="1" dirty="0"/>
              <a:t>Green</a:t>
            </a:r>
            <a:r>
              <a:rPr lang="en-US" sz="1200" b="1" u="none" baseline="0" dirty="0">
                <a:latin typeface="+mn-lt"/>
              </a:rPr>
              <a:t> “Ready” zone: </a:t>
            </a:r>
            <a:r>
              <a:rPr lang="en-US" sz="1200" u="none" baseline="0" dirty="0">
                <a:latin typeface="+mn-lt"/>
              </a:rPr>
              <a:t>Wellness and adaptive coping</a:t>
            </a:r>
            <a:endParaRPr lang="en-US"/>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u="none" baseline="0" dirty="0">
                <a:latin typeface="+mn-lt"/>
              </a:rPr>
              <a:t>Yellow “Reacting” zone:  </a:t>
            </a:r>
            <a:r>
              <a:rPr lang="en-US" sz="1200" u="none" baseline="0" dirty="0">
                <a:latin typeface="+mn-lt"/>
              </a:rPr>
              <a:t>Mild and reversible distress or loss of function</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u="none" baseline="0" dirty="0">
                <a:latin typeface="+mn-lt"/>
              </a:rPr>
              <a:t>Orange “Injury” zone: </a:t>
            </a:r>
            <a:r>
              <a:rPr lang="en-US" sz="1200" u="none" baseline="0" dirty="0">
                <a:latin typeface="+mn-lt"/>
              </a:rPr>
              <a:t>More severe and persistent distress or loss of function</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u="none" baseline="0" dirty="0">
                <a:latin typeface="+mn-lt"/>
              </a:rPr>
              <a:t>Red “Illness” zone: </a:t>
            </a:r>
            <a:r>
              <a:rPr lang="en-US" sz="1200" u="none" baseline="0" dirty="0">
                <a:latin typeface="+mn-lt"/>
              </a:rPr>
              <a:t>Medical disorders arising from stress and unhealed stress injuries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u="none" baseline="0" dirty="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dirty="0">
                <a:latin typeface="+mn-lt"/>
              </a:rPr>
              <a:t>The bottom of the graph shows the overlapping responsibilities of leaders, military members, families and caregivers to force protection and conservation. The zones are described as:</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u="none" baseline="0" dirty="0">
                <a:latin typeface="+mn-lt"/>
              </a:rPr>
              <a:t>Unit Leader Responsibility: </a:t>
            </a:r>
            <a:r>
              <a:rPr lang="en-US" sz="1200" u="none" baseline="0" dirty="0">
                <a:latin typeface="+mn-lt"/>
              </a:rPr>
              <a:t>The green “ready” zone indicates commands that effectively manage stress and remain resilient and functional. Effective training and good leadership are the function for building the tools needed to deal with stress effectively and results in service members who are more connected, competent and confident in facing anticipated challenges.</a:t>
            </a:r>
          </a:p>
          <a:p>
            <a:pPr marL="628650" lvl="1" indent="-171450">
              <a:spcBef>
                <a:spcPct val="0"/>
              </a:spcBef>
              <a:buFont typeface="Arial" panose="020B0604020202020204" pitchFamily="34" charset="0"/>
              <a:buChar char="•"/>
              <a:defRPr/>
            </a:pPr>
            <a:r>
              <a:rPr lang="en-US" sz="1200" b="1" u="none" baseline="0" dirty="0">
                <a:latin typeface="+mn-lt"/>
              </a:rPr>
              <a:t>Individual, Peer, Family Responsibility:</a:t>
            </a:r>
            <a:r>
              <a:rPr lang="en-US" sz="1200" u="none" baseline="0" dirty="0">
                <a:latin typeface="+mn-lt"/>
              </a:rPr>
              <a:t> Units and </a:t>
            </a:r>
            <a:r>
              <a:rPr lang="en-US" dirty="0" err="1"/>
              <a:t>Coasties</a:t>
            </a:r>
            <a:r>
              <a:rPr lang="en-US" dirty="0"/>
              <a:t> </a:t>
            </a:r>
            <a:r>
              <a:rPr lang="en-US" sz="1200" u="none" baseline="0" dirty="0">
                <a:latin typeface="+mn-lt"/>
              </a:rPr>
              <a:t>whose resiliency is compromised fall into the yellow “reacting” zone and/or orange “injured” zone. Often times service members try to hide stress injuries from supervisors to avoid medical. This is why we are training all service members to recognize when a peer is in trouble, break the code of silence and get them connected with resources to help that individual.</a:t>
            </a:r>
            <a:r>
              <a:rPr lang="en-US" dirty="0"/>
              <a:t> </a:t>
            </a:r>
            <a:endParaRPr lang="en-US" sz="1200" u="none" baseline="0" dirty="0">
              <a:latin typeface="+mn-lt"/>
              <a:cs typeface="Calibri"/>
            </a:endParaRPr>
          </a:p>
          <a:p>
            <a:pPr marL="628650" lvl="1" indent="-171450">
              <a:spcBef>
                <a:spcPct val="0"/>
              </a:spcBef>
              <a:buFont typeface="Arial" panose="020B0604020202020204" pitchFamily="34" charset="0"/>
              <a:buChar char="•"/>
              <a:defRPr/>
            </a:pPr>
            <a:r>
              <a:rPr lang="en-US" sz="1200" b="1" u="none" baseline="0" dirty="0">
                <a:latin typeface="+mn-lt"/>
              </a:rPr>
              <a:t>Caregiver Responsibility: </a:t>
            </a:r>
            <a:r>
              <a:rPr lang="en-US" sz="1200" u="none" baseline="0" dirty="0">
                <a:latin typeface="+mn-lt"/>
              </a:rPr>
              <a:t>In the red “illness” zone </a:t>
            </a:r>
            <a:r>
              <a:rPr lang="en-US" dirty="0"/>
              <a:t>members and</a:t>
            </a:r>
            <a:r>
              <a:rPr lang="en-US" sz="1200" u="none" baseline="0" dirty="0">
                <a:latin typeface="+mn-lt"/>
              </a:rPr>
              <a:t> families experience stress injury symptoms that fail to heal as expected. Symptoms in red zone indicate potentially serious illnesses that require prompt medical evaluation and treatment.</a:t>
            </a:r>
            <a:endParaRPr lang="en-US" sz="1200" u="none" baseline="0" dirty="0">
              <a:latin typeface="+mn-lt"/>
              <a:cs typeface="Calibri"/>
            </a:endParaRP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EXPANDED STRESS CONTINUUM</a:t>
            </a:r>
          </a:p>
          <a:p>
            <a:pPr marL="0" marR="0">
              <a:lnSpc>
                <a:spcPct val="118000"/>
              </a:lnSpc>
              <a:spcBef>
                <a:spcPts val="0"/>
              </a:spcBef>
              <a:spcAft>
                <a:spcPts val="600"/>
              </a:spcAft>
            </a:pPr>
            <a:r>
              <a:rPr lang="en-US" sz="1800" kern="1400" dirty="0">
                <a:solidFill>
                  <a:srgbClr val="000000"/>
                </a:solidFill>
                <a:effectLst/>
                <a:latin typeface="Times New Roman" panose="02020603050405020304" pitchFamily="18" charset="0"/>
                <a:ea typeface="Times New Roman" panose="02020603050405020304" pitchFamily="18" charset="0"/>
              </a:rPr>
              <a:t>The Blue “Not Engaged” Zone represents an opportunity for leadership and peers to engage Service members where and when there is perpetual sub-standard performance or lack of performance altogether. Members in the Blue Zone generally seem otherwise psychologically and physically healthy. While there seems to be a lack of stress and/or stressors, and related stress injuries or illness for members in the Blue Zone, there are motives for non-engagement. The motives or factors are something tangible leaders can use to identify and start the process of mitigation or management of the non-engagement source(s) when a member is entering/has entered the Blue Zone, and for reintegration back into the Green Zone. </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600"/>
              </a:spcAft>
            </a:pPr>
            <a:r>
              <a:rPr lang="en-US" sz="1800" kern="1400" dirty="0">
                <a:solidFill>
                  <a:srgbClr val="000000"/>
                </a:solidFill>
                <a:effectLst/>
                <a:latin typeface="Calibri" panose="020F050202020403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B2D9FBF-E3C3-4C9C-9795-E936187E1F9A}" type="slidenum">
              <a:rPr lang="en-US" smtClean="0"/>
              <a:t>13</a:t>
            </a:fld>
            <a:endParaRPr lang="en-US"/>
          </a:p>
        </p:txBody>
      </p:sp>
    </p:spTree>
    <p:extLst>
      <p:ext uri="{BB962C8B-B14F-4D97-AF65-F5344CB8AC3E}">
        <p14:creationId xmlns:p14="http://schemas.microsoft.com/office/powerpoint/2010/main" val="143446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a:lnSpc>
                <a:spcPct val="125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Cultivation</a:t>
            </a:r>
          </a:p>
          <a:p>
            <a:pPr marL="0" marR="0">
              <a:lnSpc>
                <a:spcPct val="125000"/>
              </a:lnSpc>
              <a:spcBef>
                <a:spcPts val="0"/>
              </a:spcBef>
              <a:spcAft>
                <a:spcPts val="600"/>
              </a:spcAft>
            </a:pPr>
            <a:r>
              <a:rPr lang="en-US" sz="1800" kern="1400" dirty="0">
                <a:solidFill>
                  <a:srgbClr val="000000"/>
                </a:solidFill>
                <a:effectLst/>
                <a:latin typeface="Times New Roman" panose="02020603050405020304" pitchFamily="18" charset="0"/>
                <a:ea typeface="Times New Roman" panose="02020603050405020304" pitchFamily="18" charset="0"/>
              </a:rPr>
              <a:t>Characterized by the reality or perception of a Service Member when they feel they are undervalued, unchallenged, and/or there is a lack of meaningful work and opportunity to feel like they are effectively contributing to their team/unit.   </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a:lnSpc>
                <a:spcPct val="125000"/>
              </a:lnSpc>
              <a:spcBef>
                <a:spcPts val="0"/>
              </a:spcBef>
              <a:spcAft>
                <a:spcPts val="600"/>
              </a:spcAft>
            </a:pPr>
            <a:r>
              <a:rPr lang="en-US" sz="1800" kern="1400" dirty="0">
                <a:solidFill>
                  <a:srgbClr val="000000"/>
                </a:solidFill>
                <a:effectLst/>
                <a:latin typeface="Times New Roman" panose="02020603050405020304" pitchFamily="18" charset="0"/>
                <a:ea typeface="Times New Roman" panose="02020603050405020304" pitchFamily="18" charset="0"/>
              </a:rPr>
              <a:t>It is crucial for leaders to discern what motivates members of their teams. In doing so, leaders can start to identify both external and intrinsic motivators of individual team members, which are key to member development and the cultivation process. </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a:lnSpc>
                <a:spcPct val="125000"/>
              </a:lnSpc>
              <a:spcBef>
                <a:spcPts val="0"/>
              </a:spcBef>
              <a:spcAft>
                <a:spcPts val="600"/>
              </a:spcAft>
            </a:pPr>
            <a:endParaRPr lang="en-US" sz="1800" kern="1400" dirty="0">
              <a:solidFill>
                <a:srgbClr val="000000"/>
              </a:solidFill>
              <a:effectLst/>
              <a:latin typeface="Calibri" panose="020F0502020204030204" pitchFamily="34" charset="0"/>
              <a:ea typeface="Times New Roman" panose="02020603050405020304" pitchFamily="18" charset="0"/>
            </a:endParaRPr>
          </a:p>
          <a:p>
            <a:r>
              <a:rPr lang="en-US" b="1" u="sng" dirty="0">
                <a:solidFill>
                  <a:schemeClr val="tx1"/>
                </a:solidFill>
              </a:rPr>
              <a:t>Organizational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400" dirty="0">
                <a:solidFill>
                  <a:srgbClr val="000000"/>
                </a:solidFill>
                <a:effectLst/>
                <a:latin typeface="Times New Roman" panose="02020603050405020304" pitchFamily="18" charset="0"/>
                <a:ea typeface="Times New Roman" panose="02020603050405020304" pitchFamily="18" charset="0"/>
              </a:rPr>
              <a:t>When service members choose not to engage due to organizational sources of non-engagement, while reasons may be unique, the results are similar. Where the organizational sources of non-engagement are prevalent, one may experience a lack of trust and/or empathy. This is due to the characteristics of the organizational source that feed non-engagement. Wherever there is a lack, or absence altogether, of leadership, support, and/or transparency, the potential for non-engagement increases as members may choose to create distance between themselves and the deficit of trust, support, and/or transparency. Also, when leadership declines, standards will drop, directly impacting readiness and optimal performance. The acceptance of poor performance, or, on the other end of the spectrum, micromanagement, could become the norms, further driving engagement down. Additionally, the longer organizational sources exist within a given unit; the impact can create or directly contribute to an unstable environment, inadequate resources, and organizational injustice.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400" dirty="0">
                <a:solidFill>
                  <a:srgbClr val="000000"/>
                </a:solidFill>
                <a:effectLst/>
                <a:latin typeface="Times New Roman" panose="02020603050405020304" pitchFamily="18" charset="0"/>
                <a:ea typeface="Times New Roman" panose="02020603050405020304" pitchFamily="18" charset="0"/>
              </a:rPr>
              <a:t>Psychological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400" dirty="0">
                <a:solidFill>
                  <a:srgbClr val="000000"/>
                </a:solidFill>
                <a:effectLst/>
                <a:latin typeface="Times New Roman" panose="02020603050405020304" pitchFamily="18" charset="0"/>
                <a:ea typeface="Times New Roman" panose="02020603050405020304" pitchFamily="18" charset="0"/>
              </a:rPr>
              <a:t>The premise of the psychological source of non-engagement is that Service Members engage or become non-engaged for self-preservation based on their psychological experience. The psychological source of non-engagement is comprised of three conditions: meaningfulness, safety, and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400" dirty="0">
                <a:solidFill>
                  <a:srgbClr val="000000"/>
                </a:solidFill>
                <a:effectLst/>
                <a:latin typeface="Times New Roman" panose="02020603050405020304" pitchFamily="18" charset="0"/>
                <a:ea typeface="Times New Roman" panose="02020603050405020304" pitchFamily="18" charset="0"/>
              </a:rPr>
              <a:t>Exclusion/Isolation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400" dirty="0">
                <a:solidFill>
                  <a:srgbClr val="000000"/>
                </a:solidFill>
                <a:effectLst/>
                <a:latin typeface="Times New Roman" panose="02020603050405020304" pitchFamily="18" charset="0"/>
                <a:ea typeface="Times New Roman" panose="02020603050405020304" pitchFamily="18" charset="0"/>
              </a:rPr>
              <a:t>Exclusion/isolation has many potential causes and manifestations. It has significant negative impacts on teamwork, productivity, and personal wellbeing of the individual(s) excluded. In short, exclusion breeds isolation, loneliness, decreased self-esteem, psychological distress and ultimately decreased engagement. </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sng" kern="1400" dirty="0">
              <a:solidFill>
                <a:srgbClr val="000000"/>
              </a:solidFill>
              <a:effectLst/>
              <a:latin typeface="Calibri" panose="020F0502020204030204" pitchFamily="34" charset="0"/>
              <a:ea typeface="Times New Roman" panose="02020603050405020304" pitchFamily="18" charset="0"/>
            </a:endParaRPr>
          </a:p>
          <a:p>
            <a:endParaRPr lang="en-US" b="1" u="sng" dirty="0">
              <a:solidFill>
                <a:schemeClr val="tx1"/>
              </a:solidFill>
            </a:endParaRPr>
          </a:p>
        </p:txBody>
      </p:sp>
    </p:spTree>
    <p:extLst>
      <p:ext uri="{BB962C8B-B14F-4D97-AF65-F5344CB8AC3E}">
        <p14:creationId xmlns:p14="http://schemas.microsoft.com/office/powerpoint/2010/main" val="301914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Four Sources of Stress Injury</a:t>
            </a:r>
          </a:p>
          <a:p>
            <a:endParaRPr lang="en-US" dirty="0"/>
          </a:p>
          <a:p>
            <a:r>
              <a:rPr lang="en-US" dirty="0"/>
              <a:t>Trauma is not the only harmful exposure. If we do not also account for loss, inner conflict, and wear</a:t>
            </a:r>
            <a:r>
              <a:rPr lang="en-US" baseline="0" dirty="0"/>
              <a:t> and tear</a:t>
            </a:r>
            <a:r>
              <a:rPr lang="en-US" dirty="0"/>
              <a:t> then leaders only listen for the metaphorical boom versus looking for the wires that lead to the explosion.</a:t>
            </a:r>
          </a:p>
          <a:p>
            <a:endParaRPr lang="en-US" dirty="0"/>
          </a:p>
          <a:p>
            <a:r>
              <a:rPr lang="en-US" b="1" u="none" dirty="0"/>
              <a:t>Orange</a:t>
            </a:r>
            <a:r>
              <a:rPr lang="en-US" b="1" u="none" baseline="0" dirty="0"/>
              <a:t>-zone </a:t>
            </a:r>
            <a:r>
              <a:rPr lang="en-US" b="1" u="none" dirty="0"/>
              <a:t>Stress Injuries:</a:t>
            </a:r>
          </a:p>
          <a:p>
            <a:endParaRPr lang="en-US" dirty="0"/>
          </a:p>
          <a:p>
            <a:pPr marL="171450" indent="-171450" defTabSz="914350">
              <a:buFont typeface="Arial" panose="020B0604020202020204" pitchFamily="34" charset="0"/>
              <a:buChar char="•"/>
              <a:defRPr/>
            </a:pPr>
            <a:r>
              <a:rPr lang="en-US" b="1" dirty="0"/>
              <a:t>Wear and Tear:</a:t>
            </a:r>
            <a:r>
              <a:rPr lang="en-US" b="1" baseline="0" dirty="0"/>
              <a:t> </a:t>
            </a:r>
            <a:r>
              <a:rPr lang="en-US" baseline="0" dirty="0"/>
              <a:t>D</a:t>
            </a:r>
            <a:r>
              <a:rPr lang="en-US" dirty="0"/>
              <a:t>ue to fatigue and accumulation of prolonged stress, including from </a:t>
            </a:r>
            <a:r>
              <a:rPr lang="en-US" i="0" dirty="0"/>
              <a:t>non-operational</a:t>
            </a:r>
            <a:r>
              <a:rPr lang="en-US" dirty="0"/>
              <a:t> sources, without sufficient sleep, rest, and restoration</a:t>
            </a:r>
          </a:p>
          <a:p>
            <a:pPr marL="640594" lvl="1" indent="-174708">
              <a:buFont typeface="Arial" pitchFamily="34" charset="0"/>
              <a:buChar char="•"/>
            </a:pPr>
            <a:r>
              <a:rPr lang="en-US" dirty="0"/>
              <a:t>Fatigue or prolonged stress</a:t>
            </a:r>
          </a:p>
          <a:p>
            <a:pPr marL="640594" lvl="1" indent="-174708">
              <a:buFont typeface="Arial" pitchFamily="34" charset="0"/>
              <a:buChar char="•"/>
            </a:pPr>
            <a:r>
              <a:rPr lang="en-US" dirty="0"/>
              <a:t>Can be non-operational because of insufficient sleep/rest/restore</a:t>
            </a:r>
          </a:p>
          <a:p>
            <a:pPr marL="465886" lvl="1" indent="0">
              <a:buFont typeface="Arial" pitchFamily="34" charset="0"/>
              <a:buNone/>
            </a:pPr>
            <a:endParaRPr lang="en-US" dirty="0"/>
          </a:p>
          <a:p>
            <a:pPr marL="171450" indent="-171450">
              <a:buFont typeface="Arial" panose="020B0604020202020204" pitchFamily="34" charset="0"/>
              <a:buChar char="•"/>
            </a:pPr>
            <a:r>
              <a:rPr lang="en-US" b="1" dirty="0"/>
              <a:t>Inner Conflict:</a:t>
            </a:r>
            <a:r>
              <a:rPr lang="en-US" b="1" baseline="0" dirty="0"/>
              <a:t> </a:t>
            </a:r>
            <a:r>
              <a:rPr lang="en-US" dirty="0"/>
              <a:t>A beliefs injury due to conflict between moral/ethical beliefs and current </a:t>
            </a:r>
            <a:r>
              <a:rPr lang="en-US" i="0" dirty="0"/>
              <a:t>experiences</a:t>
            </a:r>
            <a:r>
              <a:rPr lang="en-US" dirty="0"/>
              <a:t> such as taking action outside of the rules of engagement; where there is harm to an innocent life; not preventing harm to a buddy </a:t>
            </a:r>
          </a:p>
          <a:p>
            <a:pPr marL="640594" lvl="1" indent="-174708">
              <a:buFont typeface="Arial" pitchFamily="34" charset="0"/>
              <a:buChar char="•"/>
            </a:pPr>
            <a:r>
              <a:rPr lang="en-US" dirty="0"/>
              <a:t>Beliefs injury – conflict between personal ethics/morals</a:t>
            </a:r>
          </a:p>
          <a:p>
            <a:pPr marL="640594" lvl="1" indent="-174708">
              <a:buFont typeface="Arial" pitchFamily="34" charset="0"/>
              <a:buChar char="•"/>
            </a:pPr>
            <a:r>
              <a:rPr lang="en-US" dirty="0"/>
              <a:t>Unable to prevent harm to a buddy</a:t>
            </a:r>
          </a:p>
          <a:p>
            <a:pPr marL="640594" lvl="1" indent="-174708">
              <a:buFont typeface="Arial" pitchFamily="34" charset="0"/>
              <a:buChar char="•"/>
            </a:pPr>
            <a:r>
              <a:rPr lang="en-US" dirty="0"/>
              <a:t>Survivor’s guilt</a:t>
            </a:r>
          </a:p>
          <a:p>
            <a:pPr marL="465886" lvl="1" indent="0">
              <a:buFont typeface="Arial" pitchFamily="34" charset="0"/>
              <a:buNone/>
            </a:pPr>
            <a:endParaRPr lang="en-US" dirty="0"/>
          </a:p>
          <a:p>
            <a:pPr marL="171450" indent="-171450" defTabSz="914350">
              <a:buFont typeface="Arial" panose="020B0604020202020204" pitchFamily="34" charset="0"/>
              <a:buChar char="•"/>
              <a:defRPr/>
            </a:pPr>
            <a:r>
              <a:rPr lang="en-US" b="1" dirty="0"/>
              <a:t>Loss:</a:t>
            </a:r>
            <a:r>
              <a:rPr lang="en-US" b="1" baseline="0" dirty="0"/>
              <a:t> </a:t>
            </a:r>
            <a:r>
              <a:rPr lang="en-US" baseline="0" dirty="0"/>
              <a:t>G</a:t>
            </a:r>
            <a:r>
              <a:rPr lang="en-US" dirty="0"/>
              <a:t>rief due to the loss of close comrades, leaders, or other cared-for individuals</a:t>
            </a:r>
          </a:p>
          <a:p>
            <a:pPr marL="640594" lvl="1" indent="-174708">
              <a:buFont typeface="Arial" pitchFamily="34" charset="0"/>
              <a:buChar char="•"/>
            </a:pPr>
            <a:r>
              <a:rPr lang="en-US" dirty="0"/>
              <a:t>Grief due to loss of a relationship</a:t>
            </a:r>
          </a:p>
          <a:p>
            <a:pPr marL="640594" lvl="1" indent="-174708">
              <a:buFont typeface="Arial" pitchFamily="34" charset="0"/>
              <a:buChar char="•"/>
            </a:pPr>
            <a:r>
              <a:rPr lang="en-US" dirty="0"/>
              <a:t>Death of close comrades, leaders, friends to family members</a:t>
            </a:r>
          </a:p>
          <a:p>
            <a:pPr marL="465886" lvl="1" indent="0">
              <a:buFont typeface="Arial" pitchFamily="34" charset="0"/>
              <a:buNone/>
            </a:pPr>
            <a:endParaRPr lang="en-US" dirty="0"/>
          </a:p>
          <a:p>
            <a:pPr marL="171450" indent="-171450">
              <a:buFont typeface="Arial" panose="020B0604020202020204" pitchFamily="34" charset="0"/>
              <a:buChar char="•"/>
            </a:pPr>
            <a:r>
              <a:rPr lang="en-US" b="1" baseline="0" dirty="0"/>
              <a:t>Life Threat: </a:t>
            </a:r>
            <a:r>
              <a:rPr lang="en-US" baseline="0" dirty="0"/>
              <a:t>D</a:t>
            </a:r>
            <a:r>
              <a:rPr lang="en-US" dirty="0"/>
              <a:t>ue to traumatic life-threatening or other situations provoking terror, horror, or helplessness</a:t>
            </a:r>
          </a:p>
          <a:p>
            <a:pPr marL="640594" lvl="1" indent="-174708">
              <a:buFont typeface="Arial" pitchFamily="34" charset="0"/>
              <a:buChar char="•"/>
            </a:pPr>
            <a:r>
              <a:rPr lang="en-US" dirty="0"/>
              <a:t>Seeing someone die</a:t>
            </a:r>
          </a:p>
          <a:p>
            <a:pPr marL="640594" lvl="1" indent="-174708">
              <a:buFont typeface="Arial" pitchFamily="34" charset="0"/>
              <a:buChar char="•"/>
            </a:pPr>
            <a:r>
              <a:rPr lang="en-US" dirty="0"/>
              <a:t>Felling helpless</a:t>
            </a:r>
          </a:p>
          <a:p>
            <a:pPr marL="640594" lvl="1" indent="-174708">
              <a:buFont typeface="Arial" pitchFamily="34" charset="0"/>
              <a:buChar char="•"/>
            </a:pPr>
            <a:r>
              <a:rPr lang="en-US" dirty="0"/>
              <a:t>Traumatic life event</a:t>
            </a:r>
          </a:p>
        </p:txBody>
      </p:sp>
    </p:spTree>
    <p:extLst>
      <p:ext uri="{BB962C8B-B14F-4D97-AF65-F5344CB8AC3E}">
        <p14:creationId xmlns:p14="http://schemas.microsoft.com/office/powerpoint/2010/main" val="294270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Yerkes-Dodson w/Blue Zone and Blue Zone Characteristics w/Leader Actions(in notes below)</a:t>
            </a: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Source: Cultivation</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sng" baseline="0" dirty="0">
                <a:latin typeface="+mn-lt"/>
                <a:ea typeface="ＭＳ Ｐゴシック" charset="0"/>
                <a:cs typeface="ＭＳ Ｐゴシック" charset="0"/>
              </a:rPr>
              <a:t>Discussion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u="none" baseline="0" dirty="0">
                <a:latin typeface="+mn-lt"/>
                <a:ea typeface="ＭＳ Ｐゴシック" charset="0"/>
                <a:cs typeface="ＭＳ Ｐゴシック" charset="0"/>
              </a:rPr>
              <a:t>-Can you think of a time when stress motivated you to perform at an optimal level? (examples: taking a test, completing a physical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u="none" baseline="0" dirty="0">
                <a:latin typeface="+mn-lt"/>
                <a:ea typeface="ＭＳ Ｐゴシック" charset="0"/>
                <a:cs typeface="ＭＳ Ｐゴシック" charset="0"/>
              </a:rPr>
              <a:t>-What is your optimal level of stress? Do you have ways of increasing or decreasing your level of stress?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baseline="0" dirty="0">
              <a:latin typeface="+mn-lt"/>
              <a:ea typeface="ＭＳ Ｐゴシック" charset="0"/>
              <a:cs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baseline="0" dirty="0">
                <a:latin typeface="+mn-lt"/>
                <a:ea typeface="ＭＳ Ｐゴシック" charset="0"/>
                <a:cs typeface="ＭＳ Ｐゴシック" charset="0"/>
              </a:rPr>
              <a:t>We tend to think of stress in negative terms, stress however is necessary and normal in our everyday lives. Without it, we would become bored and lose interest in life.</a:t>
            </a:r>
            <a:r>
              <a:rPr lang="en-US" sz="1800" b="0" u="none" dirty="0">
                <a:latin typeface="+mn-lt"/>
                <a:ea typeface="ＭＳ Ｐゴシック" charset="0"/>
                <a:cs typeface="ＭＳ Ｐゴシック" charset="0"/>
              </a:rPr>
              <a:t> This</a:t>
            </a:r>
            <a:r>
              <a:rPr lang="en-US" sz="1800" b="0" u="none" baseline="0" dirty="0">
                <a:latin typeface="+mn-lt"/>
                <a:ea typeface="ＭＳ Ｐゴシック" charset="0"/>
                <a:cs typeface="ＭＳ Ｐゴシック" charset="0"/>
              </a:rPr>
              <a:t> process of experiencing mild to moderate stress and successfully coping with it typically builds resilience. Chronic stress or “prolonged” stress however, can wear us down and lead to illness.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baseline="0" dirty="0">
              <a:latin typeface="+mn-lt"/>
              <a:ea typeface="ＭＳ Ｐゴシック" charset="0"/>
              <a:cs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The </a:t>
            </a:r>
            <a:r>
              <a:rPr lang="en-US" sz="1800" b="1" i="0" kern="1200" dirty="0">
                <a:solidFill>
                  <a:schemeClr val="tx1"/>
                </a:solidFill>
                <a:effectLst/>
                <a:latin typeface="+mn-lt"/>
                <a:ea typeface="+mn-ea"/>
                <a:cs typeface="+mn-cs"/>
              </a:rPr>
              <a:t>Yerkes</a:t>
            </a:r>
            <a:r>
              <a:rPr lang="en-US" sz="1800" b="0" i="0" kern="1200" dirty="0">
                <a:solidFill>
                  <a:schemeClr val="tx1"/>
                </a:solidFill>
                <a:effectLst/>
                <a:latin typeface="+mn-lt"/>
                <a:ea typeface="+mn-ea"/>
                <a:cs typeface="+mn-cs"/>
              </a:rPr>
              <a:t>–</a:t>
            </a:r>
            <a:r>
              <a:rPr lang="en-US" sz="1800" b="1" i="0" kern="1200" dirty="0">
                <a:solidFill>
                  <a:schemeClr val="tx1"/>
                </a:solidFill>
                <a:effectLst/>
                <a:latin typeface="+mn-lt"/>
                <a:ea typeface="+mn-ea"/>
                <a:cs typeface="+mn-cs"/>
              </a:rPr>
              <a:t>Dodson</a:t>
            </a:r>
            <a:r>
              <a:rPr lang="en-US" sz="1800" b="0" i="0" kern="1200" dirty="0">
                <a:solidFill>
                  <a:schemeClr val="tx1"/>
                </a:solidFill>
                <a:effectLst/>
                <a:latin typeface="+mn-lt"/>
                <a:ea typeface="+mn-ea"/>
                <a:cs typeface="+mn-cs"/>
              </a:rPr>
              <a:t> law is an empirical relationship between arousal and performance, originally developed by psychologists Robert M. </a:t>
            </a:r>
            <a:r>
              <a:rPr lang="en-US" sz="1800" b="1" i="0" kern="1200" dirty="0">
                <a:solidFill>
                  <a:schemeClr val="tx1"/>
                </a:solidFill>
                <a:effectLst/>
                <a:latin typeface="+mn-lt"/>
                <a:ea typeface="+mn-ea"/>
                <a:cs typeface="+mn-cs"/>
              </a:rPr>
              <a:t>Yerkes</a:t>
            </a:r>
            <a:r>
              <a:rPr lang="en-US" sz="1800" b="0" i="0" kern="1200" dirty="0">
                <a:solidFill>
                  <a:schemeClr val="tx1"/>
                </a:solidFill>
                <a:effectLst/>
                <a:latin typeface="+mn-lt"/>
                <a:ea typeface="+mn-ea"/>
                <a:cs typeface="+mn-cs"/>
              </a:rPr>
              <a:t> and John Dillingham </a:t>
            </a:r>
            <a:r>
              <a:rPr lang="en-US" sz="1800" b="1" i="0" kern="1200" dirty="0">
                <a:solidFill>
                  <a:schemeClr val="tx1"/>
                </a:solidFill>
                <a:effectLst/>
                <a:latin typeface="+mn-lt"/>
                <a:ea typeface="+mn-ea"/>
                <a:cs typeface="+mn-cs"/>
              </a:rPr>
              <a:t>Dodson</a:t>
            </a:r>
            <a:r>
              <a:rPr lang="en-US" sz="1800" b="0" i="0" kern="1200" dirty="0">
                <a:solidFill>
                  <a:schemeClr val="tx1"/>
                </a:solidFill>
                <a:effectLst/>
                <a:latin typeface="+mn-lt"/>
                <a:ea typeface="+mn-ea"/>
                <a:cs typeface="+mn-cs"/>
              </a:rPr>
              <a:t> in 1908. ... The process is often illustrated graphically as a bell-shaped curve which increases and then decreases with higher levels of arousal.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baseline="0" dirty="0">
              <a:latin typeface="+mn-lt"/>
              <a:ea typeface="ＭＳ Ｐゴシック" charset="0"/>
              <a:cs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ea typeface="ＭＳ Ｐゴシック" charset="0"/>
                <a:cs typeface="ＭＳ Ｐゴシック" charset="0"/>
              </a:rPr>
              <a:t>Stress can make you perform at your best and increase your productivity.</a:t>
            </a:r>
          </a:p>
          <a:p>
            <a:pPr marL="630936" lvl="2"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ea typeface="ＭＳ Ｐゴシック" charset="0"/>
                <a:cs typeface="ＭＳ Ｐゴシック" charset="0"/>
              </a:rPr>
              <a:t>Eustress (Positive Stress) </a:t>
            </a:r>
            <a:r>
              <a:rPr lang="en-US" sz="1200" b="0" u="none" baseline="0" dirty="0">
                <a:latin typeface="+mn-lt"/>
                <a:ea typeface="ＭＳ Ｐゴシック" charset="0"/>
                <a:cs typeface="ＭＳ Ｐゴシック" charset="0"/>
              </a:rPr>
              <a:t>occurs when your level of stress is high enough to motivate you to move into action, get the job done and get things accomplished.</a:t>
            </a:r>
          </a:p>
          <a:p>
            <a:pPr marL="630936" lvl="2"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Stress is necessary and essential for:</a:t>
            </a:r>
          </a:p>
          <a:p>
            <a:pPr marL="1143000" lvl="2" indent="-173736" eaLnBrk="1" hangingPunct="1">
              <a:lnSpc>
                <a:spcPct val="100000"/>
              </a:lnSpc>
              <a:spcBef>
                <a:spcPts val="0"/>
              </a:spcBef>
              <a:spcAft>
                <a:spcPts val="0"/>
              </a:spcAft>
              <a:buFont typeface="Arial" panose="020B0604020202020204" pitchFamily="34" charset="0"/>
              <a:buChar char="•"/>
            </a:pPr>
            <a:r>
              <a:rPr lang="en-US" sz="1200" b="1" u="none" baseline="0" dirty="0">
                <a:latin typeface="+mn-lt"/>
                <a:ea typeface="ＭＳ Ｐゴシック" charset="0"/>
                <a:cs typeface="ＭＳ Ｐゴシック" charset="0"/>
              </a:rPr>
              <a:t>Optimal performance</a:t>
            </a:r>
          </a:p>
          <a:p>
            <a:pPr marL="1143000" lvl="2" indent="-173736"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Performing difficult missions</a:t>
            </a:r>
          </a:p>
          <a:p>
            <a:pPr marL="1143000" lvl="2" indent="-173736"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Meeting challenges</a:t>
            </a:r>
          </a:p>
          <a:p>
            <a:pPr marL="1143000" lvl="2" indent="-173736"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Increase your productivity</a:t>
            </a:r>
          </a:p>
          <a:p>
            <a:pPr marL="1143000" lvl="2" indent="-173736"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Strength and toughness</a:t>
            </a:r>
          </a:p>
          <a:p>
            <a:pPr marL="1143000" lvl="2" indent="-173736"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Growth and development</a:t>
            </a:r>
          </a:p>
          <a:p>
            <a:pPr marL="1143000" lvl="2" indent="-173736"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Acquire new skills</a:t>
            </a:r>
          </a:p>
          <a:p>
            <a:pPr marL="1426464" lvl="3" indent="0" eaLnBrk="1" hangingPunct="1">
              <a:lnSpc>
                <a:spcPct val="100000"/>
              </a:lnSpc>
              <a:spcBef>
                <a:spcPts val="0"/>
              </a:spcBef>
              <a:spcAft>
                <a:spcPts val="0"/>
              </a:spcAft>
              <a:buFont typeface="Arial" panose="020B0604020202020204" pitchFamily="34" charset="0"/>
              <a:buNone/>
            </a:pPr>
            <a:endParaRPr lang="en-US" sz="1200" b="0" u="none" baseline="0" dirty="0">
              <a:latin typeface="+mn-lt"/>
              <a:ea typeface="ＭＳ Ｐゴシック" charset="0"/>
              <a:cs typeface="ＭＳ Ｐゴシック" charset="0"/>
            </a:endParaRPr>
          </a:p>
          <a:p>
            <a:pPr marL="171450" lvl="1"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ea typeface="ＭＳ Ｐゴシック" charset="0"/>
                <a:cs typeface="ＭＳ Ｐゴシック" charset="0"/>
              </a:rPr>
              <a:t>Stress can inhibit performance when the demands of the situation exceed your perceived ability to cope.</a:t>
            </a:r>
          </a:p>
          <a:p>
            <a:pPr marL="628650" lvl="2"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ea typeface="ＭＳ Ｐゴシック" charset="0"/>
                <a:cs typeface="ＭＳ Ｐゴシック" charset="0"/>
              </a:rPr>
              <a:t>Distress (Negative Stress)- </a:t>
            </a:r>
            <a:r>
              <a:rPr lang="en-US" sz="1200" b="0" u="none" baseline="0" dirty="0">
                <a:latin typeface="+mn-lt"/>
                <a:ea typeface="ＭＳ Ｐゴシック" charset="0"/>
                <a:cs typeface="ＭＳ Ｐゴシック" charset="0"/>
              </a:rPr>
              <a:t>Occurs when your level of stress is either too high or too low and your body and/or mind begins to respond negatively to the stressors</a:t>
            </a:r>
          </a:p>
          <a:p>
            <a:pPr marL="628650" lvl="2"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ea typeface="ＭＳ Ｐゴシック" charset="0"/>
                <a:cs typeface="ＭＳ Ｐゴシック" charset="0"/>
              </a:rPr>
              <a:t>Chronic and/or Severe Stress &amp; Burnout: </a:t>
            </a:r>
            <a:r>
              <a:rPr lang="en-US" sz="1200" b="0" u="none" baseline="0" dirty="0">
                <a:latin typeface="+mn-lt"/>
                <a:ea typeface="ＭＳ Ｐゴシック" charset="0"/>
                <a:cs typeface="ＭＳ Ｐゴシック" charset="0"/>
              </a:rPr>
              <a:t>Occurs with sever, frequent, or sustained stress </a:t>
            </a:r>
          </a:p>
          <a:p>
            <a:pPr marL="628650" lvl="2" indent="-171450" eaLnBrk="1" hangingPunct="1">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Stress overload can </a:t>
            </a:r>
            <a:r>
              <a:rPr lang="en-US" sz="1200" baseline="0" dirty="0">
                <a:latin typeface="+mn-lt"/>
                <a:ea typeface="ＭＳ Ｐゴシック" charset="0"/>
                <a:cs typeface="ＭＳ Ｐゴシック" charset="0"/>
              </a:rPr>
              <a:t>lead to:</a:t>
            </a:r>
          </a:p>
          <a:p>
            <a:pPr marL="1143000" lvl="2" indent="-173736" eaLnBrk="1" hangingPunct="1">
              <a:lnSpc>
                <a:spcPct val="100000"/>
              </a:lnSpc>
              <a:spcBef>
                <a:spcPts val="0"/>
              </a:spcBef>
              <a:spcAft>
                <a:spcPts val="0"/>
              </a:spcAft>
              <a:buFont typeface="Arial" panose="020B0604020202020204" pitchFamily="34" charset="0"/>
              <a:buChar char="•"/>
            </a:pPr>
            <a:r>
              <a:rPr lang="en-US" sz="1200" b="1" baseline="0" dirty="0">
                <a:latin typeface="+mn-lt"/>
                <a:ea typeface="ＭＳ Ｐゴシック" charset="0"/>
                <a:cs typeface="ＭＳ Ｐゴシック" charset="0"/>
              </a:rPr>
              <a:t>Impaired or severely diminished performance</a:t>
            </a:r>
          </a:p>
          <a:p>
            <a:pPr marL="1143000" lvl="2" indent="-173736" eaLnBrk="1" hangingPunct="1">
              <a:lnSpc>
                <a:spcPct val="100000"/>
              </a:lnSpc>
              <a:spcBef>
                <a:spcPts val="0"/>
              </a:spcBef>
              <a:spcAft>
                <a:spcPts val="0"/>
              </a:spcAft>
              <a:buFont typeface="Arial" panose="020B0604020202020204" pitchFamily="34" charset="0"/>
              <a:buChar char="•"/>
            </a:pPr>
            <a:r>
              <a:rPr lang="en-US" sz="1200" b="0" baseline="0" dirty="0">
                <a:latin typeface="+mn-lt"/>
                <a:ea typeface="ＭＳ Ｐゴシック" charset="0"/>
                <a:cs typeface="ＭＳ Ｐゴシック" charset="0"/>
              </a:rPr>
              <a:t>Lack of achievement </a:t>
            </a:r>
          </a:p>
          <a:p>
            <a:pPr marL="1143000" lvl="2" indent="-173736" eaLnBrk="1" hangingPunct="1">
              <a:lnSpc>
                <a:spcPct val="100000"/>
              </a:lnSpc>
              <a:spcBef>
                <a:spcPts val="0"/>
              </a:spcBef>
              <a:spcAft>
                <a:spcPts val="0"/>
              </a:spcAft>
              <a:buFont typeface="Arial" panose="020B0604020202020204" pitchFamily="34" charset="0"/>
              <a:buChar char="•"/>
            </a:pPr>
            <a:r>
              <a:rPr lang="en-US" sz="1200" baseline="0" dirty="0">
                <a:latin typeface="+mn-lt"/>
                <a:ea typeface="ＭＳ Ｐゴシック" charset="0"/>
                <a:cs typeface="ＭＳ Ｐゴシック" charset="0"/>
              </a:rPr>
              <a:t>Persistent internal distress</a:t>
            </a:r>
          </a:p>
          <a:p>
            <a:pPr marL="1143000" lvl="2" indent="-173736" eaLnBrk="1" hangingPunct="1">
              <a:lnSpc>
                <a:spcPct val="100000"/>
              </a:lnSpc>
              <a:spcBef>
                <a:spcPts val="0"/>
              </a:spcBef>
              <a:spcAft>
                <a:spcPts val="0"/>
              </a:spcAft>
              <a:buFont typeface="Arial" panose="020B0604020202020204" pitchFamily="34" charset="0"/>
              <a:buChar char="•"/>
            </a:pPr>
            <a:r>
              <a:rPr lang="en-US" sz="1200" baseline="0" dirty="0">
                <a:latin typeface="+mn-lt"/>
                <a:ea typeface="ＭＳ Ｐゴシック" charset="0"/>
                <a:cs typeface="ＭＳ Ｐゴシック" charset="0"/>
              </a:rPr>
              <a:t>Functional impairment</a:t>
            </a:r>
          </a:p>
          <a:p>
            <a:pPr marL="1143000" lvl="2" indent="-173736" eaLnBrk="1" hangingPunct="1">
              <a:lnSpc>
                <a:spcPct val="100000"/>
              </a:lnSpc>
              <a:spcBef>
                <a:spcPts val="0"/>
              </a:spcBef>
              <a:spcAft>
                <a:spcPts val="0"/>
              </a:spcAft>
              <a:buFont typeface="Arial" panose="020B0604020202020204" pitchFamily="34" charset="0"/>
              <a:buChar char="•"/>
            </a:pPr>
            <a:r>
              <a:rPr lang="en-US" sz="1200" baseline="0" dirty="0">
                <a:latin typeface="+mn-lt"/>
                <a:ea typeface="ＭＳ Ｐゴシック" charset="0"/>
                <a:cs typeface="ＭＳ Ｐゴシック" charset="0"/>
              </a:rPr>
              <a:t>Misconduct</a:t>
            </a:r>
          </a:p>
          <a:p>
            <a:pPr marL="1143000" lvl="2" indent="-173736" eaLnBrk="1" hangingPunct="1">
              <a:lnSpc>
                <a:spcPct val="100000"/>
              </a:lnSpc>
              <a:spcBef>
                <a:spcPts val="0"/>
              </a:spcBef>
              <a:spcAft>
                <a:spcPts val="0"/>
              </a:spcAft>
              <a:buFont typeface="Arial" panose="020B0604020202020204" pitchFamily="34" charset="0"/>
              <a:buChar char="•"/>
            </a:pPr>
            <a:r>
              <a:rPr lang="en-US" sz="1200" baseline="0" dirty="0">
                <a:latin typeface="+mn-lt"/>
                <a:ea typeface="ＭＳ Ｐゴシック" charset="0"/>
                <a:cs typeface="ＭＳ Ｐゴシック" charset="0"/>
              </a:rPr>
              <a:t>Substance abuse</a:t>
            </a:r>
          </a:p>
          <a:p>
            <a:pPr marL="1143000" lvl="2" indent="-173736" eaLnBrk="1" hangingPunct="1">
              <a:lnSpc>
                <a:spcPct val="100000"/>
              </a:lnSpc>
              <a:spcBef>
                <a:spcPts val="0"/>
              </a:spcBef>
              <a:spcAft>
                <a:spcPts val="0"/>
              </a:spcAft>
              <a:buFont typeface="Arial" panose="020B0604020202020204" pitchFamily="34" charset="0"/>
              <a:buChar char="•"/>
            </a:pPr>
            <a:r>
              <a:rPr lang="en-US" sz="1200" baseline="0" dirty="0">
                <a:latin typeface="+mn-lt"/>
                <a:ea typeface="ＭＳ Ｐゴシック" charset="0"/>
                <a:cs typeface="ＭＳ Ｐゴシック" charset="0"/>
              </a:rPr>
              <a:t>Mental disorders</a:t>
            </a:r>
          </a:p>
          <a:p>
            <a:pPr marL="0" marR="0" lvl="0" indent="0">
              <a:lnSpc>
                <a:spcPct val="118000"/>
              </a:lnSpc>
              <a:spcBef>
                <a:spcPts val="0"/>
              </a:spcBef>
              <a:spcAft>
                <a:spcPts val="600"/>
              </a:spcAft>
              <a:buFont typeface="Arial" panose="020B0604020202020204" pitchFamily="34" charset="0"/>
              <a:buNone/>
              <a:tabLst>
                <a:tab pos="457200" algn="l"/>
              </a:tabLst>
            </a:pPr>
            <a:endParaRPr lang="en-US" sz="18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18000"/>
              </a:lnSpc>
              <a:spcBef>
                <a:spcPts val="0"/>
              </a:spcBef>
              <a:spcAft>
                <a:spcPts val="600"/>
              </a:spcAft>
              <a:buFont typeface="Arial" panose="020B0604020202020204" pitchFamily="34" charset="0"/>
              <a:buNone/>
              <a:tabLst>
                <a:tab pos="457200" algn="l"/>
              </a:tabLst>
            </a:pPr>
            <a:r>
              <a:rPr lang="en-US" sz="1800" b="1" u="sng"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Characteristics</a:t>
            </a:r>
            <a:endParaRPr lang="en-US" sz="1800" b="1" u="sng"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challenged</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 valued</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Lack of meaningful work</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Lack of opportunity or not used effectively</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8000"/>
              </a:lnSpc>
              <a:spcBef>
                <a:spcPts val="0"/>
              </a:spcBef>
              <a:spcAft>
                <a:spcPts val="600"/>
              </a:spcAft>
              <a:buFont typeface="Arial" panose="020B0604020202020204" pitchFamily="34" charset="0"/>
              <a:buNone/>
              <a:tabLst>
                <a:tab pos="457200" algn="l"/>
              </a:tabLst>
            </a:pPr>
            <a:endParaRPr lang="en-US" sz="1800" b="1" u="sng"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18000"/>
              </a:lnSpc>
              <a:spcBef>
                <a:spcPts val="0"/>
              </a:spcBef>
              <a:spcAft>
                <a:spcPts val="600"/>
              </a:spcAft>
              <a:buFont typeface="Arial" panose="020B0604020202020204" pitchFamily="34" charset="0"/>
              <a:buNone/>
              <a:tabLst>
                <a:tab pos="457200" algn="l"/>
              </a:tabLst>
            </a:pPr>
            <a:r>
              <a:rPr lang="en-US" sz="1800" b="1" u="sng"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Leader Actions</a:t>
            </a:r>
            <a:endParaRPr lang="en-US" sz="1800" b="1" u="sng"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‘Know Your People’ to ascertain their motivators</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Fairly promote opportunity</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 failure in a safe environment to develop</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Answer the ‘why?’ before it is asked (provide meaning if not readily perceived)</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Incorporate realistic training and consistently provide feedback and remediation if required</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Praise and reward whenever/wherever appropriate</a:t>
            </a:r>
          </a:p>
          <a:p>
            <a:pPr marL="342900" marR="0" lvl="0" indent="-342900">
              <a:lnSpc>
                <a:spcPct val="118000"/>
              </a:lnSpc>
              <a:spcBef>
                <a:spcPts val="0"/>
              </a:spcBef>
              <a:spcAft>
                <a:spcPts val="600"/>
              </a:spcAft>
              <a:buFont typeface="Arial" panose="020B0604020202020204" pitchFamily="34" charset="0"/>
              <a:buChar char="•"/>
              <a:tabLst>
                <a:tab pos="457200" algn="l"/>
              </a:tabLst>
            </a:pPr>
            <a:endPar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Source: Organizational</a:t>
            </a: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Characteristics</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level of supervisor/leadership support (lack of empathy, lack of trust)</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Poor leadership and management (lack of transparency, acceptance of poor performance, micromanagement)</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Unstable environment, inadequate resources</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Organizational injustice</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Leader Actions</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Promote open and effective communication</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Empower team members through delegation</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Practice and promote </a:t>
            </a:r>
            <a:r>
              <a:rPr lang="en-US" sz="1800" i="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Flexible Thinking</a:t>
            </a: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Uphold/exceed standards</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Hold members accountable for poor performance</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Continual assessment of individual/team strengths/challenges</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Lead with empathy</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Consistently enforce standards</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 and incorporate feedback (lessons learned/best practices, etc.)</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Attain and maintain situational/operational awareness </a:t>
            </a: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8000"/>
              </a:lnSpc>
              <a:spcBef>
                <a:spcPts val="0"/>
              </a:spcBef>
              <a:spcAft>
                <a:spcPts val="600"/>
              </a:spcAft>
              <a:buFont typeface="Arial" panose="020B0604020202020204" pitchFamily="34"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Address any injustice (perceived or actual) IMMEDIATELY!</a:t>
            </a:r>
          </a:p>
          <a:p>
            <a:pPr marL="0" marR="0">
              <a:lnSpc>
                <a:spcPct val="118000"/>
              </a:lnSpc>
              <a:spcBef>
                <a:spcPts val="0"/>
              </a:spcBef>
              <a:spcAft>
                <a:spcPts val="600"/>
              </a:spcAft>
            </a:pPr>
            <a:endPar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Source: Psychological</a:t>
            </a:r>
          </a:p>
          <a:p>
            <a:pPr marL="0" marR="0">
              <a:lnSpc>
                <a:spcPct val="118000"/>
              </a:lnSpc>
              <a:spcBef>
                <a:spcPts val="0"/>
              </a:spcBef>
              <a:spcAft>
                <a:spcPts val="600"/>
              </a:spcAf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Characteristics</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25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Disinterest</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25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A desire to remain “comfortable”</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25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Avoiding feelings of stress/anxiety</a:t>
            </a:r>
            <a:r>
              <a:rPr lang="en-US" sz="1800" kern="1400" dirty="0">
                <a:solidFill>
                  <a:srgbClr val="000000"/>
                </a:solidFill>
                <a:effectLst/>
                <a:latin typeface="Calibri" panose="020F0502020204030204" pitchFamily="34" charset="0"/>
                <a:ea typeface="Times New Roman" panose="02020603050405020304" pitchFamily="18" charset="0"/>
              </a:rPr>
              <a:t> </a:t>
            </a:r>
          </a:p>
          <a:p>
            <a:pPr marL="342900" marR="0" lvl="0" indent="-342900">
              <a:lnSpc>
                <a:spcPct val="125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Lack of Confidence to Succeed</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25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Lack of Understanding of Resilience and Stress</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Lack of problem solving skills</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r>
              <a:rPr lang="en-US" sz="1800" b="1" u="sng" kern="1400" dirty="0">
                <a:solidFill>
                  <a:srgbClr val="000000"/>
                </a:solidFill>
                <a:effectLst/>
                <a:latin typeface="Times New Roman" panose="02020603050405020304" pitchFamily="18" charset="0"/>
                <a:ea typeface="Times New Roman" panose="02020603050405020304" pitchFamily="18" charset="0"/>
              </a:rPr>
              <a:t>Leader Actions </a:t>
            </a:r>
            <a:endParaRPr lang="en-US" sz="1800" b="1" u="sng" kern="1400" dirty="0">
              <a:solidFill>
                <a:srgbClr val="000000"/>
              </a:solidFill>
              <a:effectLst/>
              <a:latin typeface="Calibri" panose="020F0502020204030204" pitchFamily="34" charset="0"/>
              <a:ea typeface="Times New Roman" panose="02020603050405020304" pitchFamily="18" charset="0"/>
              <a:cs typeface="+mn-cs"/>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Develop and implement a robust training program to include E-OSC Principles (i.e. </a:t>
            </a:r>
            <a:r>
              <a:rPr lang="en-US" sz="1800" i="1" kern="1400" dirty="0">
                <a:solidFill>
                  <a:srgbClr val="000000"/>
                </a:solidFill>
                <a:effectLst/>
                <a:latin typeface="Times New Roman" panose="02020603050405020304" pitchFamily="18" charset="0"/>
                <a:ea typeface="Times New Roman" panose="02020603050405020304" pitchFamily="18" charset="0"/>
              </a:rPr>
              <a:t>Stress and Resilience, Problem Solving, etc.)*</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Foster a safe environment where failure is a learning opportunity to evolve competence and confidence</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Regularly solicit input from members to further build confidence while reinforcing value of members and their input </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Incorporate and leverage Combat and Operational Stress First Aid (COSFA)* specifically, by enacting C</a:t>
            </a:r>
            <a:r>
              <a:rPr lang="en-US" sz="1800" i="1" kern="1400" dirty="0">
                <a:solidFill>
                  <a:srgbClr val="000000"/>
                </a:solidFill>
                <a:effectLst/>
                <a:latin typeface="Times New Roman" panose="02020603050405020304" pitchFamily="18" charset="0"/>
                <a:ea typeface="Times New Roman" panose="02020603050405020304" pitchFamily="18" charset="0"/>
              </a:rPr>
              <a:t>ontinuous Aid (Check and Coordinate) </a:t>
            </a:r>
            <a:r>
              <a:rPr lang="en-US" sz="1800" kern="1400" dirty="0">
                <a:solidFill>
                  <a:srgbClr val="000000"/>
                </a:solidFill>
                <a:effectLst/>
                <a:latin typeface="Times New Roman" panose="02020603050405020304" pitchFamily="18" charset="0"/>
                <a:ea typeface="Times New Roman" panose="02020603050405020304" pitchFamily="18" charset="0"/>
              </a:rPr>
              <a:t> to regularly gauge members’ potential for non-engagement</a:t>
            </a:r>
          </a:p>
          <a:p>
            <a:pPr marL="0" marR="0" lvl="0" indent="0">
              <a:lnSpc>
                <a:spcPct val="118000"/>
              </a:lnSpc>
              <a:spcBef>
                <a:spcPts val="0"/>
              </a:spcBef>
              <a:spcAft>
                <a:spcPts val="600"/>
              </a:spcAft>
              <a:buFont typeface="Times New Roman" panose="02020603050405020304" pitchFamily="18" charset="0"/>
              <a:buNone/>
              <a:tabLst>
                <a:tab pos="457200" algn="l"/>
              </a:tabLst>
            </a:pPr>
            <a:endParaRPr lang="en-US" sz="1800" kern="1400" dirty="0">
              <a:solidFill>
                <a:srgbClr val="000000"/>
              </a:solidFill>
              <a:effectLst/>
              <a:latin typeface="Times New Roman" panose="02020603050405020304" pitchFamily="18" charset="0"/>
              <a:ea typeface="Times New Roman" panose="02020603050405020304" pitchFamily="18" charset="0"/>
            </a:endParaRPr>
          </a:p>
          <a:p>
            <a:pPr marL="0" marR="0">
              <a:lnSpc>
                <a:spcPct val="118000"/>
              </a:lnSpc>
              <a:spcBef>
                <a:spcPts val="0"/>
              </a:spcBef>
              <a:spcAft>
                <a:spcPts val="600"/>
              </a:spcAft>
            </a:pPr>
            <a:r>
              <a:rPr lang="en-US" sz="1800" b="1" u="sng" kern="1400" dirty="0">
                <a:solidFill>
                  <a:srgbClr val="000000"/>
                </a:solidFill>
                <a:effectLst/>
                <a:latin typeface="Times New Roman" panose="02020603050405020304" pitchFamily="18" charset="0"/>
                <a:ea typeface="Times New Roman" panose="02020603050405020304" pitchFamily="18" charset="0"/>
              </a:rPr>
              <a:t>Source: Exclusion/Isolation</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endParaRPr lang="en-US" sz="1800" kern="1400" dirty="0">
              <a:solidFill>
                <a:srgbClr val="000000"/>
              </a:solidFill>
              <a:effectLst/>
              <a:latin typeface="Times New Roman" panose="02020603050405020304" pitchFamily="18"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r>
              <a:rPr lang="en-US" sz="1800" b="1" u="sng" kern="1400" dirty="0">
                <a:solidFill>
                  <a:srgbClr val="000000"/>
                </a:solidFill>
                <a:effectLst/>
                <a:latin typeface="Times New Roman" panose="02020603050405020304" pitchFamily="18" charset="0"/>
                <a:ea typeface="Times New Roman" panose="02020603050405020304" pitchFamily="18" charset="0"/>
              </a:rPr>
              <a:t>Characteristics</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Lack of connectedness</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Interpersonal conflicts have led to ostracism</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Perceived inequities</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endParaRPr lang="en-US" sz="1800" b="1" u="sng" kern="1400" dirty="0">
              <a:solidFill>
                <a:srgbClr val="000000"/>
              </a:solidFill>
              <a:effectLst/>
              <a:latin typeface="Times New Roman" panose="02020603050405020304" pitchFamily="18"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r>
              <a:rPr lang="en-US" sz="1800" b="1" u="sng" kern="1400" dirty="0">
                <a:solidFill>
                  <a:srgbClr val="000000"/>
                </a:solidFill>
                <a:effectLst/>
                <a:latin typeface="Times New Roman" panose="02020603050405020304" pitchFamily="18" charset="0"/>
                <a:ea typeface="Times New Roman" panose="02020603050405020304" pitchFamily="18" charset="0"/>
              </a:rPr>
              <a:t>Leaders Actions</a:t>
            </a:r>
            <a:endParaRPr lang="en-US" sz="1800" b="1" u="sng"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Address any exclusionary practices IMMEDIATELY!</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Inculcate a culture of inclusiveness and connectedness by:</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Creating opportunities to team build and promote unit cohesion both in and outside of the workplace</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Training members to identify and ‘call out’ exclusionary practices</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Promoting </a:t>
            </a:r>
            <a:r>
              <a:rPr lang="en-US" sz="1800" i="1" kern="1400" dirty="0">
                <a:solidFill>
                  <a:srgbClr val="000000"/>
                </a:solidFill>
                <a:effectLst/>
                <a:latin typeface="Times New Roman" panose="02020603050405020304" pitchFamily="18" charset="0"/>
                <a:ea typeface="Times New Roman" panose="02020603050405020304" pitchFamily="18" charset="0"/>
              </a:rPr>
              <a:t>Signature Behaviors</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8000"/>
              </a:lnSpc>
              <a:spcBef>
                <a:spcPts val="0"/>
              </a:spcBef>
              <a:spcAft>
                <a:spcPts val="600"/>
              </a:spcAft>
              <a:buFont typeface="Times New Roman" panose="02020603050405020304" pitchFamily="18" charset="0"/>
              <a:buChar char="•"/>
              <a:tabLst>
                <a:tab pos="457200" algn="l"/>
              </a:tabLst>
            </a:pPr>
            <a:r>
              <a:rPr lang="en-US" sz="1800" kern="1400" dirty="0">
                <a:solidFill>
                  <a:srgbClr val="000000"/>
                </a:solidFill>
                <a:effectLst/>
                <a:latin typeface="Times New Roman" panose="02020603050405020304" pitchFamily="18" charset="0"/>
                <a:ea typeface="Times New Roman" panose="02020603050405020304" pitchFamily="18" charset="0"/>
              </a:rPr>
              <a:t>Utilizing </a:t>
            </a:r>
            <a:r>
              <a:rPr lang="en-US" sz="1800" i="1" kern="1400" dirty="0">
                <a:solidFill>
                  <a:srgbClr val="000000"/>
                </a:solidFill>
                <a:effectLst/>
                <a:latin typeface="Times New Roman" panose="02020603050405020304" pitchFamily="18" charset="0"/>
                <a:ea typeface="Times New Roman" panose="02020603050405020304" pitchFamily="18" charset="0"/>
              </a:rPr>
              <a:t>Core Leader Functions</a:t>
            </a:r>
            <a:r>
              <a:rPr lang="en-US" sz="1800" kern="1400" dirty="0">
                <a:solidFill>
                  <a:srgbClr val="000000"/>
                </a:solidFill>
                <a:effectLst/>
                <a:latin typeface="Times New Roman" panose="02020603050405020304" pitchFamily="18" charset="0"/>
                <a:ea typeface="Times New Roman" panose="02020603050405020304" pitchFamily="18" charset="0"/>
              </a:rPr>
              <a:t> to enable </a:t>
            </a:r>
            <a:r>
              <a:rPr lang="en-US" sz="1800" i="1" kern="1400" dirty="0">
                <a:solidFill>
                  <a:srgbClr val="000000"/>
                </a:solidFill>
                <a:effectLst/>
                <a:latin typeface="Times New Roman" panose="02020603050405020304" pitchFamily="18" charset="0"/>
                <a:ea typeface="Times New Roman" panose="02020603050405020304" pitchFamily="18" charset="0"/>
              </a:rPr>
              <a:t>Reintegration</a:t>
            </a:r>
            <a:r>
              <a:rPr lang="en-US" sz="1800" kern="1400" dirty="0">
                <a:solidFill>
                  <a:srgbClr val="000000"/>
                </a:solidFill>
                <a:effectLst/>
                <a:latin typeface="Times New Roman" panose="02020603050405020304" pitchFamily="18" charset="0"/>
                <a:ea typeface="Times New Roman" panose="02020603050405020304" pitchFamily="18" charset="0"/>
              </a:rPr>
              <a:t> if/when needed</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endParaRPr lang="en-US" sz="1800" kern="1400" dirty="0">
              <a:solidFill>
                <a:srgbClr val="000000"/>
              </a:solidFill>
              <a:effectLst/>
              <a:latin typeface="Calibri" panose="020F0502020204030204" pitchFamily="34" charset="0"/>
              <a:ea typeface="Times New Roman" panose="02020603050405020304" pitchFamily="18" charset="0"/>
            </a:endParaRPr>
          </a:p>
          <a:p>
            <a:pPr marL="0" marR="0" lvl="0" indent="0">
              <a:lnSpc>
                <a:spcPct val="118000"/>
              </a:lnSpc>
              <a:spcBef>
                <a:spcPts val="0"/>
              </a:spcBef>
              <a:spcAft>
                <a:spcPts val="600"/>
              </a:spcAft>
              <a:buFont typeface="Times New Roman" panose="02020603050405020304" pitchFamily="18" charset="0"/>
              <a:buNone/>
              <a:tabLst>
                <a:tab pos="457200" algn="l"/>
              </a:tabLst>
            </a:pP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8000"/>
              </a:lnSpc>
              <a:spcBef>
                <a:spcPts val="0"/>
              </a:spcBef>
              <a:spcAft>
                <a:spcPts val="600"/>
              </a:spcAft>
            </a:pPr>
            <a:r>
              <a:rPr lang="en-US" sz="1800" kern="1400" dirty="0">
                <a:solidFill>
                  <a:srgbClr val="000000"/>
                </a:solidFill>
                <a:effectLst/>
                <a:latin typeface="Times New Roman" panose="02020603050405020304" pitchFamily="18" charset="0"/>
                <a:ea typeface="Times New Roman" panose="02020603050405020304" pitchFamily="18" charset="0"/>
              </a:rPr>
              <a:t> </a:t>
            </a:r>
            <a:endParaRPr lang="en-US" sz="1800" kern="1400" dirty="0">
              <a:solidFill>
                <a:srgbClr val="000000"/>
              </a:solidFill>
              <a:effectLst/>
              <a:latin typeface="Calibri" panose="020F0502020204030204" pitchFamily="34" charset="0"/>
              <a:ea typeface="Times New Roman" panose="02020603050405020304" pitchFamily="18" charset="0"/>
            </a:endParaRPr>
          </a:p>
          <a:p>
            <a:pPr marL="457200" marR="0">
              <a:lnSpc>
                <a:spcPct val="118000"/>
              </a:lnSpc>
              <a:spcBef>
                <a:spcPts val="0"/>
              </a:spcBef>
              <a:spcAft>
                <a:spcPts val="600"/>
              </a:spcAft>
            </a:pPr>
            <a:r>
              <a:rPr lang="en-US" sz="1800" kern="1400" dirty="0">
                <a:solidFill>
                  <a:srgbClr val="000000"/>
                </a:solidFill>
                <a:effectLst/>
                <a:latin typeface="Times New Roman" panose="02020603050405020304" pitchFamily="18" charset="0"/>
                <a:ea typeface="Times New Roman" panose="02020603050405020304" pitchFamily="18" charset="0"/>
              </a:rPr>
              <a:t> </a:t>
            </a:r>
            <a:endParaRPr lang="en-US" sz="1800" kern="14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7B937E-8A7B-4CD7-9DEC-42CF22C065F9}" type="slidenum">
              <a:rPr lang="en-US" smtClean="0"/>
              <a:t>16</a:t>
            </a:fld>
            <a:endParaRPr lang="en-US"/>
          </a:p>
        </p:txBody>
      </p:sp>
    </p:spTree>
    <p:extLst>
      <p:ext uri="{BB962C8B-B14F-4D97-AF65-F5344CB8AC3E}">
        <p14:creationId xmlns:p14="http://schemas.microsoft.com/office/powerpoint/2010/main" val="9251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pPr>
            <a:r>
              <a:rPr lang="en-US" sz="1200" b="1" u="sng" baseline="0" dirty="0">
                <a:latin typeface="+mn-lt"/>
              </a:rPr>
              <a:t>Stress Recovery</a:t>
            </a:r>
          </a:p>
          <a:p>
            <a:pPr eaLnBrk="1" hangingPunct="1">
              <a:lnSpc>
                <a:spcPct val="100000"/>
              </a:lnSpc>
              <a:spcBef>
                <a:spcPct val="0"/>
              </a:spcBef>
            </a:pPr>
            <a:endParaRPr lang="en-US" sz="1200" b="0" u="sng" baseline="0" dirty="0">
              <a:latin typeface="+mn-lt"/>
            </a:endParaRPr>
          </a:p>
          <a:p>
            <a:pPr eaLnBrk="1" hangingPunct="1">
              <a:lnSpc>
                <a:spcPct val="100000"/>
              </a:lnSpc>
              <a:spcBef>
                <a:spcPct val="0"/>
              </a:spcBef>
            </a:pPr>
            <a:r>
              <a:rPr lang="en-US" sz="1200" b="1" u="sng" baseline="0" dirty="0">
                <a:latin typeface="+mn-lt"/>
              </a:rPr>
              <a:t>Discussion Questions: </a:t>
            </a:r>
          </a:p>
          <a:p>
            <a:pPr eaLnBrk="1" hangingPunct="1">
              <a:lnSpc>
                <a:spcPct val="100000"/>
              </a:lnSpc>
              <a:spcBef>
                <a:spcPct val="0"/>
              </a:spcBef>
            </a:pPr>
            <a:r>
              <a:rPr lang="en-US" sz="1200" b="1" u="none" baseline="0" dirty="0">
                <a:latin typeface="+mn-lt"/>
              </a:rPr>
              <a:t>-</a:t>
            </a:r>
            <a:r>
              <a:rPr lang="en-US" sz="1200" b="0" u="none" baseline="0" dirty="0">
                <a:latin typeface="+mn-lt"/>
              </a:rPr>
              <a:t>What is the difference between these two individuals?</a:t>
            </a:r>
          </a:p>
          <a:p>
            <a:pPr eaLnBrk="1" hangingPunct="1">
              <a:lnSpc>
                <a:spcPct val="100000"/>
              </a:lnSpc>
              <a:spcBef>
                <a:spcPct val="0"/>
              </a:spcBef>
            </a:pPr>
            <a:endParaRPr lang="en-US" sz="1200" b="1" u="sng" dirty="0">
              <a:latin typeface="+mn-lt"/>
            </a:endParaRPr>
          </a:p>
          <a:p>
            <a:pPr marL="171450" indent="-171450" eaLnBrk="1" hangingPunct="1">
              <a:lnSpc>
                <a:spcPct val="100000"/>
              </a:lnSpc>
              <a:spcBef>
                <a:spcPct val="0"/>
              </a:spcBef>
              <a:buFont typeface="Arial" panose="020B0604020202020204" pitchFamily="34" charset="0"/>
              <a:buChar char="•"/>
            </a:pPr>
            <a:r>
              <a:rPr lang="en-US" sz="1200" b="0" u="none" dirty="0">
                <a:latin typeface="+mn-lt"/>
              </a:rPr>
              <a:t>When</a:t>
            </a:r>
            <a:r>
              <a:rPr lang="en-US" sz="1200" b="0" u="none" baseline="0" dirty="0">
                <a:latin typeface="+mn-lt"/>
              </a:rPr>
              <a:t> stress is well managed, arousal reaction, return to normal after the stressor is dealt with. When stress becomes overwhelming and chronic, the arousal reaction continues even after the stressors has been dealt with. In other words, the set point or baseline of arousal reactions is steadily moved upward.</a:t>
            </a:r>
          </a:p>
          <a:p>
            <a:pPr marL="0" indent="0" eaLnBrk="1" hangingPunct="1">
              <a:lnSpc>
                <a:spcPct val="100000"/>
              </a:lnSpc>
              <a:spcBef>
                <a:spcPct val="0"/>
              </a:spcBef>
              <a:buFont typeface="Arial" panose="020B0604020202020204" pitchFamily="34" charset="0"/>
              <a:buNone/>
            </a:pPr>
            <a:endParaRPr lang="en-US" sz="1200" b="0" u="none" baseline="0" dirty="0">
              <a:latin typeface="+mn-lt"/>
            </a:endParaRPr>
          </a:p>
          <a:p>
            <a:pPr marL="171450" indent="-171450" eaLnBrk="1" hangingPunct="1">
              <a:lnSpc>
                <a:spcPct val="100000"/>
              </a:lnSpc>
              <a:spcBef>
                <a:spcPct val="0"/>
              </a:spcBef>
              <a:buFont typeface="Arial" panose="020B0604020202020204" pitchFamily="34" charset="0"/>
              <a:buChar char="•"/>
            </a:pPr>
            <a:r>
              <a:rPr lang="en-US" sz="1200" b="0" u="none" dirty="0">
                <a:latin typeface="+mn-lt"/>
              </a:rPr>
              <a:t>Everyone</a:t>
            </a:r>
            <a:r>
              <a:rPr lang="en-US" sz="1200" b="0" u="none" baseline="0" dirty="0">
                <a:latin typeface="+mn-lt"/>
              </a:rPr>
              <a:t> has a different vulnerability to stress, which depends on many factors. Some factors are inborn and cannot be changed, while others can be modified. These factors include:</a:t>
            </a:r>
          </a:p>
          <a:p>
            <a:pPr marL="628650" lvl="1" indent="-171450" eaLnBrk="1" hangingPunct="1">
              <a:lnSpc>
                <a:spcPct val="100000"/>
              </a:lnSpc>
              <a:spcBef>
                <a:spcPct val="0"/>
              </a:spcBef>
              <a:buFont typeface="Calibri" panose="020F0502020204030204" pitchFamily="34" charset="0"/>
              <a:buChar char="−"/>
            </a:pPr>
            <a:r>
              <a:rPr lang="en-US" sz="1200" b="0" u="none" baseline="0" dirty="0">
                <a:latin typeface="+mn-lt"/>
              </a:rPr>
              <a:t>Biology and genetics</a:t>
            </a:r>
          </a:p>
          <a:p>
            <a:pPr marL="628650" lvl="1" indent="-171450" eaLnBrk="1" hangingPunct="1">
              <a:lnSpc>
                <a:spcPct val="100000"/>
              </a:lnSpc>
              <a:spcBef>
                <a:spcPct val="0"/>
              </a:spcBef>
              <a:buFont typeface="Calibri" panose="020F0502020204030204" pitchFamily="34" charset="0"/>
              <a:buChar char="−"/>
            </a:pPr>
            <a:r>
              <a:rPr lang="en-US" sz="1200" b="0" u="none" baseline="0" dirty="0">
                <a:latin typeface="+mn-lt"/>
              </a:rPr>
              <a:t>Attitude and belief towards stress</a:t>
            </a:r>
          </a:p>
          <a:p>
            <a:pPr marL="628650" lvl="1" indent="-171450" eaLnBrk="1" hangingPunct="1">
              <a:lnSpc>
                <a:spcPct val="100000"/>
              </a:lnSpc>
              <a:spcBef>
                <a:spcPct val="0"/>
              </a:spcBef>
              <a:buFont typeface="Calibri" panose="020F0502020204030204" pitchFamily="34" charset="0"/>
              <a:buChar char="−"/>
            </a:pPr>
            <a:r>
              <a:rPr lang="en-US" sz="1200" b="0" u="none" baseline="0" dirty="0">
                <a:latin typeface="+mn-lt"/>
              </a:rPr>
              <a:t>Life experiences and environmental circumstances</a:t>
            </a:r>
          </a:p>
          <a:p>
            <a:pPr marL="628650" lvl="1" indent="-171450" eaLnBrk="1" hangingPunct="1">
              <a:lnSpc>
                <a:spcPct val="100000"/>
              </a:lnSpc>
              <a:spcBef>
                <a:spcPct val="0"/>
              </a:spcBef>
              <a:buFont typeface="Calibri" panose="020F0502020204030204" pitchFamily="34" charset="0"/>
              <a:buChar char="−"/>
            </a:pPr>
            <a:r>
              <a:rPr lang="en-US" sz="1200" b="0" u="none" baseline="0" dirty="0">
                <a:latin typeface="+mn-lt"/>
              </a:rPr>
              <a:t>Psychological and physical characteristics (personality, physical fitness)</a:t>
            </a:r>
          </a:p>
          <a:p>
            <a:pPr marL="628650" lvl="1" indent="-171450" eaLnBrk="1" hangingPunct="1">
              <a:lnSpc>
                <a:spcPct val="100000"/>
              </a:lnSpc>
              <a:spcBef>
                <a:spcPct val="0"/>
              </a:spcBef>
              <a:buFont typeface="Calibri" panose="020F0502020204030204" pitchFamily="34" charset="0"/>
              <a:buChar char="−"/>
            </a:pPr>
            <a:r>
              <a:rPr lang="en-US" sz="1200" b="0" u="none" baseline="0" dirty="0">
                <a:latin typeface="+mn-lt"/>
              </a:rPr>
              <a:t>Family, social support, and community connections</a:t>
            </a:r>
          </a:p>
          <a:p>
            <a:pPr marL="457200" lvl="1" indent="0" eaLnBrk="1" hangingPunct="1">
              <a:lnSpc>
                <a:spcPct val="100000"/>
              </a:lnSpc>
              <a:spcBef>
                <a:spcPct val="0"/>
              </a:spcBef>
              <a:buFont typeface="Calibri" panose="020F0502020204030204" pitchFamily="34" charset="0"/>
              <a:buNone/>
            </a:pPr>
            <a:r>
              <a:rPr lang="en-US" sz="1200" b="0" u="none" baseline="0" dirty="0">
                <a:latin typeface="+mn-lt"/>
              </a:rPr>
              <a:t> </a:t>
            </a:r>
          </a:p>
          <a:p>
            <a:pPr marL="171450" lvl="0" indent="-171450" eaLnBrk="1" hangingPunct="1">
              <a:lnSpc>
                <a:spcPct val="100000"/>
              </a:lnSpc>
              <a:spcBef>
                <a:spcPct val="0"/>
              </a:spcBef>
              <a:buFont typeface="Arial" panose="020B0604020202020204" pitchFamily="34" charset="0"/>
              <a:buChar char="•"/>
            </a:pPr>
            <a:r>
              <a:rPr lang="en-US" sz="1200" b="0" u="none" dirty="0">
                <a:latin typeface="+mn-lt"/>
              </a:rPr>
              <a:t>Although some vulnerabilities</a:t>
            </a:r>
            <a:r>
              <a:rPr lang="en-US" sz="1200" b="0" u="none" baseline="0" dirty="0">
                <a:latin typeface="+mn-lt"/>
              </a:rPr>
              <a:t> cannot be modified (genetics and</a:t>
            </a:r>
            <a:r>
              <a:rPr lang="en-US" sz="1200" b="0" u="none" dirty="0">
                <a:latin typeface="+mn-lt"/>
              </a:rPr>
              <a:t> life experiences) </a:t>
            </a:r>
            <a:r>
              <a:rPr lang="en-US" sz="1200" b="0" u="none" baseline="0" dirty="0">
                <a:latin typeface="+mn-lt"/>
              </a:rPr>
              <a:t>individuals can be taught new resiliency skills that will help them become more resilient.</a:t>
            </a:r>
          </a:p>
          <a:p>
            <a:pPr marL="0" lvl="0" indent="0" eaLnBrk="1" hangingPunct="1">
              <a:lnSpc>
                <a:spcPct val="100000"/>
              </a:lnSpc>
              <a:spcBef>
                <a:spcPct val="0"/>
              </a:spcBef>
              <a:buFont typeface="Arial" panose="020B0604020202020204" pitchFamily="34" charset="0"/>
              <a:buNone/>
            </a:pPr>
            <a:endParaRPr lang="en-US" sz="1200" b="0" u="none" baseline="0" dirty="0">
              <a:latin typeface="+mn-lt"/>
            </a:endParaRPr>
          </a:p>
          <a:p>
            <a:pPr marL="171450" lvl="0" indent="-171450" eaLnBrk="1" hangingPunct="1">
              <a:lnSpc>
                <a:spcPct val="100000"/>
              </a:lnSpc>
              <a:spcBef>
                <a:spcPct val="0"/>
              </a:spcBef>
              <a:buFont typeface="Arial" panose="020B0604020202020204" pitchFamily="34" charset="0"/>
              <a:buChar char="•"/>
            </a:pPr>
            <a:r>
              <a:rPr lang="en-US" sz="1200" b="0" u="none" baseline="0" dirty="0">
                <a:latin typeface="+mn-lt"/>
              </a:rPr>
              <a:t>Other individuals are less susceptible to stress: it takes more stress for them to have a negative reaction. However, they are not immune to stress, no one is, and these individuals can still benefit from practicing coping skills. </a:t>
            </a:r>
            <a:endParaRPr lang="en-US" sz="1200" b="0" u="none" dirty="0">
              <a:latin typeface="+mn-lt"/>
            </a:endParaRPr>
          </a:p>
        </p:txBody>
      </p:sp>
    </p:spTree>
    <p:extLst>
      <p:ext uri="{BB962C8B-B14F-4D97-AF65-F5344CB8AC3E}">
        <p14:creationId xmlns:p14="http://schemas.microsoft.com/office/powerpoint/2010/main" val="3204018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baseline="0" dirty="0">
                <a:latin typeface="+mn-lt"/>
              </a:rPr>
              <a:t>Exercise: Stress Signs</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0" u="none" baseline="0" dirty="0">
                <a:latin typeface="+mn-lt"/>
              </a:rPr>
              <a:t>The goal of this activity is to help participants to recognize signs of stress earlier so they can respond proactively before the stress becomes too much to handle. </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Directions: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Start with a 5 minute group discussion; ask: "What stresses you out?"</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0" u="none" baseline="0" dirty="0">
                <a:latin typeface="+mn-lt"/>
              </a:rPr>
              <a:t>Have participants review list and check signs of stress that apply to them.</a:t>
            </a:r>
          </a:p>
          <a:p>
            <a:pPr lvl="0" eaLnBrk="1" hangingPunct="1">
              <a:lnSpc>
                <a:spcPct val="100000"/>
              </a:lnSpc>
              <a:spcBef>
                <a:spcPts val="0"/>
              </a:spcBef>
              <a:spcAft>
                <a:spcPts val="0"/>
              </a:spcAft>
            </a:pPr>
            <a:endParaRPr lang="en-US" sz="1200" b="1" u="none" baseline="0" dirty="0">
              <a:latin typeface="+mn-lt"/>
            </a:endParaRPr>
          </a:p>
          <a:p>
            <a:pPr lvl="0" eaLnBrk="1" hangingPunct="1">
              <a:lnSpc>
                <a:spcPct val="100000"/>
              </a:lnSpc>
              <a:spcBef>
                <a:spcPts val="0"/>
              </a:spcBef>
              <a:spcAft>
                <a:spcPts val="0"/>
              </a:spcAft>
            </a:pPr>
            <a:r>
              <a:rPr lang="en-US" sz="1200" b="1" u="sng" baseline="0" dirty="0">
                <a:latin typeface="+mn-lt"/>
              </a:rPr>
              <a:t>Time Allotted: </a:t>
            </a:r>
            <a:r>
              <a:rPr lang="en-US" sz="1200" b="0" u="none" baseline="0" dirty="0">
                <a:latin typeface="+mn-lt"/>
              </a:rPr>
              <a:t>10 minutes</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Discussion Questions: </a:t>
            </a:r>
          </a:p>
          <a:p>
            <a:pPr lvl="0" eaLnBrk="1" hangingPunct="1">
              <a:lnSpc>
                <a:spcPct val="100000"/>
              </a:lnSpc>
              <a:spcBef>
                <a:spcPts val="0"/>
              </a:spcBef>
              <a:spcAft>
                <a:spcPts val="0"/>
              </a:spcAft>
            </a:pPr>
            <a:r>
              <a:rPr lang="en-US" sz="1200" b="0" u="none" baseline="0" dirty="0">
                <a:latin typeface="+mn-lt"/>
              </a:rPr>
              <a:t>-How do you respond to stress?</a:t>
            </a:r>
          </a:p>
          <a:p>
            <a:pPr lvl="0" eaLnBrk="1" hangingPunct="1">
              <a:lnSpc>
                <a:spcPct val="100000"/>
              </a:lnSpc>
              <a:spcBef>
                <a:spcPts val="0"/>
              </a:spcBef>
              <a:spcAft>
                <a:spcPts val="0"/>
              </a:spcAft>
            </a:pPr>
            <a:r>
              <a:rPr lang="en-US" sz="1200" b="0" u="none" baseline="0" dirty="0">
                <a:latin typeface="+mn-lt"/>
              </a:rPr>
              <a:t>-Did any of these signs surprise you?</a:t>
            </a:r>
          </a:p>
          <a:p>
            <a:pPr lvl="0" eaLnBrk="1" hangingPunct="1">
              <a:lnSpc>
                <a:spcPct val="100000"/>
              </a:lnSpc>
              <a:spcBef>
                <a:spcPts val="0"/>
              </a:spcBef>
              <a:spcAft>
                <a:spcPts val="0"/>
              </a:spcAft>
            </a:pPr>
            <a:r>
              <a:rPr lang="en-US" sz="1200" b="0" u="none" baseline="0" dirty="0">
                <a:latin typeface="+mn-lt"/>
              </a:rPr>
              <a:t>-Did you check signs in each category? Or did you notice most of your signs fall into one or two categories?</a:t>
            </a:r>
          </a:p>
          <a:p>
            <a:pPr lvl="0" eaLnBrk="1" hangingPunct="1">
              <a:lnSpc>
                <a:spcPct val="100000"/>
              </a:lnSpc>
              <a:spcBef>
                <a:spcPts val="0"/>
              </a:spcBef>
              <a:spcAft>
                <a:spcPts val="0"/>
              </a:spcAft>
            </a:pPr>
            <a:r>
              <a:rPr lang="en-US" sz="1200" b="0" u="none" baseline="0" dirty="0">
                <a:latin typeface="+mn-lt"/>
              </a:rPr>
              <a:t>-Did you notice any stress signs that you did not recognize as a stress?</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0" u="none" baseline="0" dirty="0">
                <a:latin typeface="+mn-lt"/>
              </a:rPr>
              <a:t>Symptoms include: </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Physical: </a:t>
            </a:r>
          </a:p>
          <a:p>
            <a:pPr lvl="0">
              <a:lnSpc>
                <a:spcPct val="100000"/>
              </a:lnSpc>
              <a:spcBef>
                <a:spcPts val="0"/>
              </a:spcBef>
              <a:spcAft>
                <a:spcPts val="0"/>
              </a:spcAft>
            </a:pPr>
            <a:r>
              <a:rPr lang="en-US" sz="1200" kern="1200" dirty="0">
                <a:solidFill>
                  <a:schemeClr val="tx1"/>
                </a:solidFill>
                <a:effectLst/>
                <a:latin typeface="+mn-lt"/>
                <a:ea typeface="+mn-ea"/>
                <a:cs typeface="+mn-cs"/>
              </a:rPr>
              <a:t>Headaches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Indigestion</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Stomach aches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Sweaty palms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Sleep difficulties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Dizziness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Back pain</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Tight-neck,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shoulders - Racing heart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Restlessness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Tiredness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Ringing in ears</a:t>
            </a:r>
          </a:p>
          <a:p>
            <a:pPr>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Behavioral:</a:t>
            </a:r>
          </a:p>
          <a:p>
            <a:pPr lvl="0">
              <a:lnSpc>
                <a:spcPct val="100000"/>
              </a:lnSpc>
              <a:spcBef>
                <a:spcPts val="0"/>
              </a:spcBef>
              <a:spcAft>
                <a:spcPts val="0"/>
              </a:spcAft>
            </a:pPr>
            <a:r>
              <a:rPr lang="en-US" sz="1200" kern="1200" dirty="0">
                <a:solidFill>
                  <a:schemeClr val="tx1"/>
                </a:solidFill>
                <a:effectLst/>
                <a:latin typeface="+mn-lt"/>
                <a:ea typeface="+mn-ea"/>
                <a:cs typeface="+mn-cs"/>
              </a:rPr>
              <a:t>Excess smoking - Compulsive gum chewing</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Attitude critical of others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Bossiness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Grinding of teeth at night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Overuse of alcohol</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Compulsive eating</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Inability to get things done</a:t>
            </a:r>
          </a:p>
          <a:p>
            <a:pPr>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Emotional:</a:t>
            </a:r>
          </a:p>
          <a:p>
            <a:pPr lvl="0">
              <a:lnSpc>
                <a:spcPct val="100000"/>
              </a:lnSpc>
              <a:spcBef>
                <a:spcPts val="0"/>
              </a:spcBef>
              <a:spcAft>
                <a:spcPts val="0"/>
              </a:spcAft>
            </a:pPr>
            <a:r>
              <a:rPr lang="en-US" sz="1200" kern="1200" dirty="0">
                <a:solidFill>
                  <a:schemeClr val="tx1"/>
                </a:solidFill>
                <a:effectLst/>
                <a:latin typeface="+mn-lt"/>
                <a:ea typeface="+mn-ea"/>
                <a:cs typeface="+mn-cs"/>
              </a:rPr>
              <a:t>Crying</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Nervousness, anxiety</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Boredom-no meaning to things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Loneliness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Easily upset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Overwhelming sense of pressure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Anger</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Edginess (i.e., ready to explode)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Unhappiness for no reason</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Feeling powerless to change things</a:t>
            </a:r>
            <a:endParaRPr lang="en-US" sz="1200" b="1" u="sng" baseline="0" dirty="0">
              <a:latin typeface="+mn-lt"/>
            </a:endParaRPr>
          </a:p>
          <a:p>
            <a:pPr lvl="0" eaLnBrk="1" hangingPunct="1">
              <a:lnSpc>
                <a:spcPct val="100000"/>
              </a:lnSpc>
              <a:spcBef>
                <a:spcPts val="0"/>
              </a:spcBef>
              <a:spcAft>
                <a:spcPts val="0"/>
              </a:spcAft>
            </a:pPr>
            <a:r>
              <a:rPr lang="en-US" sz="1200" b="0" u="none" baseline="0" dirty="0">
                <a:latin typeface="+mn-lt"/>
              </a:rPr>
              <a:t> </a:t>
            </a:r>
          </a:p>
          <a:p>
            <a:pPr lvl="0" eaLnBrk="1" hangingPunct="1">
              <a:lnSpc>
                <a:spcPct val="100000"/>
              </a:lnSpc>
              <a:spcBef>
                <a:spcPts val="0"/>
              </a:spcBef>
              <a:spcAft>
                <a:spcPts val="0"/>
              </a:spcAft>
            </a:pPr>
            <a:r>
              <a:rPr lang="en-US" sz="1200" b="1" u="sng" baseline="0" dirty="0">
                <a:latin typeface="+mn-lt"/>
              </a:rPr>
              <a:t>Cognitive:</a:t>
            </a:r>
          </a:p>
          <a:p>
            <a:pPr lvl="0">
              <a:lnSpc>
                <a:spcPct val="100000"/>
              </a:lnSpc>
              <a:spcBef>
                <a:spcPts val="0"/>
              </a:spcBef>
              <a:spcAft>
                <a:spcPts val="0"/>
              </a:spcAft>
            </a:pPr>
            <a:r>
              <a:rPr lang="en-US" sz="1200" kern="1200" dirty="0">
                <a:solidFill>
                  <a:schemeClr val="tx1"/>
                </a:solidFill>
                <a:effectLst/>
                <a:latin typeface="+mn-lt"/>
                <a:ea typeface="+mn-ea"/>
                <a:cs typeface="+mn-cs"/>
              </a:rPr>
              <a:t>Trouble thinking clearly</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Lack of creativity</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Memory loss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Loss of sense of humor</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Looking for magic (i.e., quick fixes)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Loss of direction</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Cynicism</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Apathy</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Needing to “prove” self</a:t>
            </a:r>
            <a:endParaRPr lang="en-US" sz="1200" b="1" u="sng" baseline="0" dirty="0">
              <a:latin typeface="+mn-lt"/>
            </a:endParaRP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Spiritual:</a:t>
            </a:r>
          </a:p>
          <a:p>
            <a:pPr lvl="0">
              <a:lnSpc>
                <a:spcPct val="100000"/>
              </a:lnSpc>
              <a:spcBef>
                <a:spcPts val="0"/>
              </a:spcBef>
              <a:spcAft>
                <a:spcPts val="0"/>
              </a:spcAft>
            </a:pPr>
            <a:r>
              <a:rPr lang="en-US" sz="1200" kern="1200" dirty="0">
                <a:solidFill>
                  <a:schemeClr val="tx1"/>
                </a:solidFill>
                <a:effectLst/>
                <a:latin typeface="+mn-lt"/>
                <a:ea typeface="+mn-ea"/>
                <a:cs typeface="+mn-cs"/>
              </a:rPr>
              <a:t>Emptiness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Loss of meaning</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Doubt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Unforgiving</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Martyrdom - Looking for magic - Loss of direction</a:t>
            </a:r>
            <a:r>
              <a:rPr lang="en-US" sz="1200" kern="1200" baseline="0" dirty="0">
                <a:solidFill>
                  <a:schemeClr val="tx1"/>
                </a:solidFill>
                <a:effectLst/>
                <a:latin typeface="+mn-lt"/>
                <a:ea typeface="+mn-ea"/>
                <a:cs typeface="+mn-cs"/>
              </a:rPr>
              <a:t> - C</a:t>
            </a:r>
            <a:r>
              <a:rPr lang="en-US" sz="1200" kern="1200" dirty="0">
                <a:solidFill>
                  <a:schemeClr val="tx1"/>
                </a:solidFill>
                <a:effectLst/>
                <a:latin typeface="+mn-lt"/>
                <a:ea typeface="+mn-ea"/>
                <a:cs typeface="+mn-cs"/>
              </a:rPr>
              <a:t>ynicism</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Apathy</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Needing to “prove” self</a:t>
            </a:r>
          </a:p>
          <a:p>
            <a:pPr>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Relational:</a:t>
            </a:r>
          </a:p>
          <a:p>
            <a:pPr lvl="0">
              <a:lnSpc>
                <a:spcPct val="100000"/>
              </a:lnSpc>
              <a:spcBef>
                <a:spcPts val="0"/>
              </a:spcBef>
              <a:spcAft>
                <a:spcPts val="0"/>
              </a:spcAft>
            </a:pPr>
            <a:r>
              <a:rPr lang="en-US" sz="1200" kern="1200" dirty="0">
                <a:solidFill>
                  <a:schemeClr val="tx1"/>
                </a:solidFill>
                <a:effectLst/>
                <a:latin typeface="+mn-lt"/>
                <a:ea typeface="+mn-ea"/>
                <a:cs typeface="+mn-cs"/>
              </a:rPr>
              <a:t>Isolation</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Intolerance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Resentment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Loneliness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Lashing out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Hiding</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Clamming up</a:t>
            </a:r>
            <a:endParaRPr lang="en-US" sz="1200" b="1" u="sng" baseline="0" dirty="0">
              <a:latin typeface="+mn-lt"/>
            </a:endParaRPr>
          </a:p>
          <a:p>
            <a:pPr lvl="0" eaLnBrk="1" hangingPunct="1">
              <a:lnSpc>
                <a:spcPct val="100000"/>
              </a:lnSpc>
              <a:spcBef>
                <a:spcPct val="0"/>
              </a:spcBef>
              <a:spcAft>
                <a:spcPts val="0"/>
              </a:spcAft>
            </a:pPr>
            <a:endParaRPr lang="en-US" sz="1200" b="1" u="sng" baseline="0" dirty="0"/>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72682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Consequences of Chronic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Unfortunately, when faced with prolonged periods of stress, the hormones can actually compromise the immune system causing it to wear out.</a:t>
            </a:r>
            <a:r>
              <a:rPr lang="en-US" sz="1200" kern="1200" baseline="0" dirty="0">
                <a:solidFill>
                  <a:schemeClr val="tx1"/>
                </a:solidFill>
                <a:effectLst/>
                <a:latin typeface="+mn-lt"/>
                <a:ea typeface="+mn-ea"/>
                <a:cs typeface="+mn-cs"/>
              </a:rPr>
              <a:t> </a:t>
            </a:r>
            <a:r>
              <a:rPr lang="en-US" sz="1200" u="none" baseline="0" dirty="0">
                <a:latin typeface="+mn-lt"/>
              </a:rPr>
              <a:t>Prolonged stress, the overexposure to cortisol and other stress-hormones can have an adverse effect on a service member. Stress can become problematic when is it chronic, persistent, or when it exceeds our belief in our ability to cope.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0" indent="0">
              <a:lnSpc>
                <a:spcPct val="100000"/>
              </a:lnSpc>
              <a:spcBef>
                <a:spcPts val="0"/>
              </a:spcBef>
              <a:spcAft>
                <a:spcPts val="0"/>
              </a:spcAft>
              <a:buFont typeface="Arial" panose="020B0604020202020204" pitchFamily="34" charset="0"/>
              <a:buNone/>
            </a:pPr>
            <a:r>
              <a:rPr lang="en-US" sz="1200" b="1" kern="1200" dirty="0">
                <a:solidFill>
                  <a:schemeClr val="tx1"/>
                </a:solidFill>
                <a:effectLst/>
                <a:latin typeface="+mn-lt"/>
                <a:ea typeface="+mn-ea"/>
                <a:cs typeface="+mn-cs"/>
              </a:rPr>
              <a:t>Stress becomes chronic when it:</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Exceeds our belief in our ability to cope </a:t>
            </a: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Is unrelenting with no time for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Feeds a “self-licking ice cream cone”: When you stress out about being stressed out </a:t>
            </a:r>
            <a:endParaRPr lang="en-US" sz="1200"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baseline="0" dirty="0">
                <a:latin typeface="+mn-lt"/>
              </a:rPr>
              <a:t>Mind:</a:t>
            </a:r>
            <a:r>
              <a:rPr lang="en-US" sz="1200" b="0" u="none" baseline="0" dirty="0">
                <a:latin typeface="+mn-lt"/>
              </a:rPr>
              <a:t> Memory </a:t>
            </a:r>
            <a:r>
              <a:rPr lang="en-US" sz="1200" u="none" baseline="0" dirty="0">
                <a:latin typeface="+mn-lt"/>
              </a:rPr>
              <a:t>loss - Loss of interest - Trouble thinking clearly - Distrust - Racing thoughts - Loneliness/Anger - Loss of motivation - Nervousness &amp; anxiousness </a:t>
            </a:r>
          </a:p>
          <a:p>
            <a:pPr marL="173736" marR="0" lvl="0" indent="-173736"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baseline="0" dirty="0">
                <a:latin typeface="+mn-lt"/>
              </a:rPr>
              <a:t>Body:</a:t>
            </a:r>
            <a:r>
              <a:rPr lang="en-US" sz="1200" b="1" u="none" baseline="0" dirty="0">
                <a:latin typeface="+mn-lt"/>
              </a:rPr>
              <a:t> </a:t>
            </a:r>
            <a:r>
              <a:rPr lang="en-US" sz="1200" u="none" baseline="0" dirty="0">
                <a:latin typeface="+mn-lt"/>
              </a:rPr>
              <a:t>Crying - Excess smoking - Overuse of alcohol - Low energy - Headaches - Indigestion - Stomach aches - Sleep difficulties </a:t>
            </a:r>
          </a:p>
          <a:p>
            <a:pPr marL="173736" marR="0" lvl="0" indent="-173736"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baseline="0" dirty="0">
                <a:latin typeface="+mn-lt"/>
              </a:rPr>
              <a:t>Spirit:</a:t>
            </a:r>
            <a:r>
              <a:rPr lang="en-US" sz="1200" b="1" u="none" baseline="0" dirty="0">
                <a:latin typeface="+mn-lt"/>
              </a:rPr>
              <a:t> </a:t>
            </a:r>
            <a:r>
              <a:rPr lang="en-US" sz="1200" u="none" baseline="0" dirty="0">
                <a:latin typeface="+mn-lt"/>
              </a:rPr>
              <a:t>Loss of direction - Loss of meaning &amp; purpose - Doubt - Change in values - Change in religious beliefs of spirituality </a:t>
            </a:r>
          </a:p>
          <a:p>
            <a:pPr marL="173736" marR="0" lvl="0" indent="-173736"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baseline="0" dirty="0">
                <a:latin typeface="+mn-lt"/>
              </a:rPr>
              <a:t>Social:</a:t>
            </a:r>
            <a:r>
              <a:rPr lang="en-US" sz="1200" b="1" u="none" baseline="0" dirty="0">
                <a:latin typeface="+mn-lt"/>
              </a:rPr>
              <a:t> </a:t>
            </a:r>
            <a:r>
              <a:rPr lang="en-US" sz="1200" u="none" baseline="0" dirty="0">
                <a:latin typeface="+mn-lt"/>
              </a:rPr>
              <a:t>Disconnected - Emptiness - Unforgiving - Isolation - Lashing out - Lack of intimacy </a:t>
            </a:r>
          </a:p>
        </p:txBody>
      </p:sp>
    </p:spTree>
    <p:extLst>
      <p:ext uri="{BB962C8B-B14F-4D97-AF65-F5344CB8AC3E}">
        <p14:creationId xmlns:p14="http://schemas.microsoft.com/office/powerpoint/2010/main" val="201964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b="1" u="sng" dirty="0"/>
              <a:t>Experiential: Mindful Practice</a:t>
            </a:r>
            <a:endParaRPr lang="en-US" b="1" u="sng" baseline="0" dirty="0"/>
          </a:p>
          <a:p>
            <a:pPr lvl="0" eaLnBrk="1" hangingPunct="1">
              <a:lnSpc>
                <a:spcPct val="100000"/>
              </a:lnSpc>
              <a:spcBef>
                <a:spcPts val="0"/>
              </a:spcBef>
              <a:spcAft>
                <a:spcPts val="0"/>
              </a:spcAft>
            </a:pPr>
            <a:endParaRPr lang="en-US" b="1" u="sng" dirty="0"/>
          </a:p>
          <a:p>
            <a:pPr lvl="0" eaLnBrk="1" hangingPunct="1">
              <a:lnSpc>
                <a:spcPct val="100000"/>
              </a:lnSpc>
              <a:spcBef>
                <a:spcPts val="0"/>
              </a:spcBef>
              <a:spcAft>
                <a:spcPts val="0"/>
              </a:spcAft>
            </a:pPr>
            <a:endParaRPr lang="en-US" sz="1200" b="0" u="none" baseline="0" dirty="0">
              <a:latin typeface="+mn-lt"/>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298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20</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What is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-How do you define resilience? What does it mean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Arial" panose="020B0604020202020204" pitchFamily="34" charset="0"/>
              </a:rPr>
              <a:t>Resilience</a:t>
            </a:r>
            <a:r>
              <a:rPr lang="en-US" sz="1200" baseline="0" dirty="0">
                <a:latin typeface="+mn-lt"/>
                <a:ea typeface="ＭＳ Ｐゴシック" charset="0"/>
                <a:cs typeface="Arial" panose="020B0604020202020204" pitchFamily="34" charset="0"/>
              </a:rPr>
              <a:t> is one's</a:t>
            </a:r>
            <a:r>
              <a:rPr lang="en-US" sz="1200" dirty="0">
                <a:latin typeface="+mn-lt"/>
                <a:ea typeface="ＭＳ Ｐゴシック" charset="0"/>
                <a:cs typeface="Arial" panose="020B0604020202020204" pitchFamily="34" charset="0"/>
              </a:rPr>
              <a:t> capacity to withstand, recover, </a:t>
            </a:r>
            <a:r>
              <a:rPr lang="en-US" sz="1200" dirty="0">
                <a:latin typeface="+mn-lt"/>
                <a:ea typeface="ＭＳ Ｐゴシック" charset="0"/>
                <a:cs typeface="ＭＳ Ｐゴシック" charset="0"/>
              </a:rPr>
              <a:t>grow and function competently in the face of stressors, adversity and changing demands.</a:t>
            </a:r>
          </a:p>
          <a:p>
            <a:pPr marL="0" indent="0">
              <a:lnSpc>
                <a:spcPct val="100000"/>
              </a:lnSpc>
              <a:spcBef>
                <a:spcPts val="0"/>
              </a:spcBef>
              <a:spcAft>
                <a:spcPts val="0"/>
              </a:spcAft>
              <a:buNone/>
            </a:pPr>
            <a:endParaRPr lang="en-US" sz="1200" dirty="0">
              <a:latin typeface="+mn-lt"/>
              <a:ea typeface="ＭＳ Ｐゴシック" charset="0"/>
              <a:cs typeface="ＭＳ Ｐゴシック" charset="0"/>
            </a:endParaRPr>
          </a:p>
          <a:p>
            <a:pPr marL="171450" lvl="0"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rPr>
              <a:t>The four main areas of life that can influence our resiliency include: </a:t>
            </a:r>
            <a:r>
              <a:rPr lang="en-US" sz="1200" b="1" u="none" baseline="0" dirty="0">
                <a:latin typeface="+mn-lt"/>
              </a:rPr>
              <a:t>mind, body, spirit and social domains</a:t>
            </a:r>
            <a:r>
              <a:rPr lang="en-US" sz="1200" b="0" u="none" baseline="0" dirty="0">
                <a:latin typeface="+mn-lt"/>
              </a:rPr>
              <a:t>. It is important to have and maintain a balanced and healthy lifestyle within each of these domains. </a:t>
            </a:r>
          </a:p>
          <a:p>
            <a:pPr marL="628650" lvl="1"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rPr>
              <a:t>Mind:</a:t>
            </a:r>
            <a:r>
              <a:rPr lang="en-US" sz="1200" b="0" u="none" baseline="0" dirty="0">
                <a:latin typeface="+mn-lt"/>
              </a:rPr>
              <a:t> How you think and what you think about. </a:t>
            </a:r>
            <a:r>
              <a:rPr lang="en-US" sz="1200" b="0" i="1" u="none" baseline="0" dirty="0">
                <a:latin typeface="+mn-lt"/>
              </a:rPr>
              <a:t>What types of thoughts and feelings do you experience in response to stress?</a:t>
            </a:r>
          </a:p>
          <a:p>
            <a:pPr marL="628650" lvl="1"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rPr>
              <a:t>Body: </a:t>
            </a:r>
            <a:r>
              <a:rPr lang="en-US" sz="1200" b="0" u="none" baseline="0" dirty="0">
                <a:latin typeface="+mn-lt"/>
              </a:rPr>
              <a:t>Your physical health. </a:t>
            </a:r>
            <a:r>
              <a:rPr lang="en-US" sz="1200" b="0" i="1" u="none" baseline="0" dirty="0">
                <a:latin typeface="+mn-lt"/>
              </a:rPr>
              <a:t>Do you get regular exercise, eat nutritious foods, get enough sleep, and take care of injuries and illnesses? </a:t>
            </a:r>
          </a:p>
          <a:p>
            <a:pPr marL="628650" lvl="1"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rPr>
              <a:t>Spirit: </a:t>
            </a:r>
            <a:r>
              <a:rPr lang="en-US" sz="1200" b="0" u="none" baseline="0" dirty="0">
                <a:latin typeface="+mn-lt"/>
              </a:rPr>
              <a:t>Your values (what is important to you) and sense of purpose. </a:t>
            </a:r>
            <a:r>
              <a:rPr lang="en-US" sz="1200" b="0" i="1" u="none" baseline="0" dirty="0">
                <a:latin typeface="+mn-lt"/>
              </a:rPr>
              <a:t>How well are you able to find meaning in stressful experiences?</a:t>
            </a:r>
          </a:p>
          <a:p>
            <a:pPr marL="628650" lvl="1" indent="-171450" eaLnBrk="1" hangingPunct="1">
              <a:lnSpc>
                <a:spcPct val="100000"/>
              </a:lnSpc>
              <a:spcBef>
                <a:spcPts val="0"/>
              </a:spcBef>
              <a:spcAft>
                <a:spcPts val="0"/>
              </a:spcAft>
              <a:buFont typeface="Arial" panose="020B0604020202020204" pitchFamily="34" charset="0"/>
              <a:buChar char="•"/>
            </a:pPr>
            <a:r>
              <a:rPr lang="en-US" sz="1200" b="1" u="none" baseline="0" dirty="0">
                <a:latin typeface="+mn-lt"/>
              </a:rPr>
              <a:t>Social: </a:t>
            </a:r>
            <a:r>
              <a:rPr lang="en-US" sz="1200" b="0" u="none" baseline="0" dirty="0">
                <a:latin typeface="+mn-lt"/>
              </a:rPr>
              <a:t>Your connections with other people. </a:t>
            </a:r>
            <a:r>
              <a:rPr lang="en-US" sz="1200" b="0" i="1" u="none" baseline="0" dirty="0">
                <a:latin typeface="+mn-lt"/>
              </a:rPr>
              <a:t>Do you feel like you have social connections that you can turn to for support?</a:t>
            </a:r>
          </a:p>
          <a:p>
            <a:pPr marL="0" indent="0">
              <a:lnSpc>
                <a:spcPct val="100000"/>
              </a:lnSpc>
              <a:spcBef>
                <a:spcPts val="0"/>
              </a:spcBef>
              <a:spcAft>
                <a:spcPts val="0"/>
              </a:spcAft>
              <a:buNone/>
            </a:pPr>
            <a:endParaRPr lang="en-US" sz="1200" b="1" dirty="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Resilience can help you:</a:t>
            </a:r>
          </a:p>
          <a:p>
            <a:pPr marL="628650" lvl="1"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Perform under pressure</a:t>
            </a:r>
          </a:p>
          <a:p>
            <a:pPr marL="628650" lvl="1"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Increase confidence </a:t>
            </a:r>
          </a:p>
          <a:p>
            <a:pPr marL="628650" lvl="1"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Overcome setbacks</a:t>
            </a:r>
          </a:p>
          <a:p>
            <a:pPr marL="628650" lvl="1"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Cope with stress</a:t>
            </a:r>
          </a:p>
          <a:p>
            <a:pPr marL="628650" lvl="1"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Cope with change you cannot control </a:t>
            </a:r>
          </a:p>
          <a:p>
            <a:pPr marL="628650" lvl="1" indent="-171450">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Improve &amp; eliminate barriers to optimal performance</a:t>
            </a:r>
          </a:p>
          <a:p>
            <a:pPr marL="628650" lvl="1" indent="-171450">
              <a:lnSpc>
                <a:spcPct val="100000"/>
              </a:lnSpc>
              <a:spcBef>
                <a:spcPts val="0"/>
              </a:spcBef>
              <a:spcAft>
                <a:spcPts val="0"/>
              </a:spcAft>
              <a:buFont typeface="Arial" panose="020B0604020202020204" pitchFamily="34" charset="0"/>
              <a:buChar char="•"/>
            </a:pPr>
            <a:endParaRPr lang="en-US" sz="1200" dirty="0">
              <a:latin typeface="+mn-lt"/>
              <a:ea typeface="ＭＳ Ｐゴシック" charset="0"/>
              <a:cs typeface="ＭＳ Ｐゴシック" charset="0"/>
            </a:endParaRPr>
          </a:p>
          <a:p>
            <a:pPr marL="173736"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Resilience is not a fixed trait or an inborn trait. It is something that develops and can change over time. </a:t>
            </a:r>
          </a:p>
          <a:p>
            <a:pPr marL="173736" indent="-173736">
              <a:lnSpc>
                <a:spcPct val="100000"/>
              </a:lnSpc>
              <a:spcBef>
                <a:spcPts val="0"/>
              </a:spcBef>
              <a:spcAft>
                <a:spcPts val="0"/>
              </a:spcAft>
              <a:buFont typeface="Arial" panose="020B0604020202020204" pitchFamily="34" charset="0"/>
              <a:buChar char="•"/>
            </a:pPr>
            <a:endParaRPr lang="en-US" sz="1200" dirty="0">
              <a:latin typeface="+mn-lt"/>
              <a:ea typeface="ＭＳ Ｐゴシック" charset="0"/>
              <a:cs typeface="Arial" panose="020B0604020202020204" pitchFamily="34" charset="0"/>
            </a:endParaRPr>
          </a:p>
          <a:p>
            <a:pPr marL="0" indent="0">
              <a:lnSpc>
                <a:spcPct val="100000"/>
              </a:lnSpc>
              <a:spcBef>
                <a:spcPts val="0"/>
              </a:spcBef>
              <a:spcAft>
                <a:spcPts val="0"/>
              </a:spcAft>
              <a:buFont typeface="Arial" panose="020B0604020202020204" pitchFamily="34" charset="0"/>
              <a:buNone/>
            </a:pPr>
            <a:r>
              <a:rPr lang="en-US" sz="1200" dirty="0">
                <a:latin typeface="+mn-lt"/>
                <a:ea typeface="ＭＳ Ｐゴシック" charset="0"/>
                <a:cs typeface="ＭＳ Ｐゴシック" charset="0"/>
              </a:rPr>
              <a:t>Resilience metaphor</a:t>
            </a:r>
            <a:r>
              <a:rPr lang="en-US" sz="1200" baseline="0" dirty="0">
                <a:latin typeface="+mn-lt"/>
                <a:ea typeface="ＭＳ Ｐゴシック" charset="0"/>
                <a:cs typeface="ＭＳ Ｐゴシック" charset="0"/>
              </a:rPr>
              <a:t> example: </a:t>
            </a:r>
          </a:p>
          <a:p>
            <a:pPr marL="173736" indent="-173736">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Basic training/boot camp:</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Basic training forces recruits to find strength, and develop new skills, in an environment where resorting to old habits is severely limited. This builds confidence as recruits discover new strengths and social connections.</a:t>
            </a:r>
          </a:p>
        </p:txBody>
      </p:sp>
    </p:spTree>
    <p:extLst>
      <p:ext uri="{BB962C8B-B14F-4D97-AF65-F5344CB8AC3E}">
        <p14:creationId xmlns:p14="http://schemas.microsoft.com/office/powerpoint/2010/main" val="47038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21</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ts val="0"/>
              </a:spcBef>
              <a:spcAft>
                <a:spcPts val="0"/>
              </a:spcAft>
            </a:pPr>
            <a:r>
              <a:rPr lang="en-US" sz="1200" b="1" u="sng" baseline="0" dirty="0">
                <a:latin typeface="+mn-lt"/>
              </a:rPr>
              <a:t>The Leaky Bucket</a:t>
            </a:r>
          </a:p>
          <a:p>
            <a:pPr eaLnBrk="1" hangingPunct="1">
              <a:lnSpc>
                <a:spcPct val="100000"/>
              </a:lnSpc>
              <a:spcBef>
                <a:spcPts val="0"/>
              </a:spcBef>
              <a:spcAft>
                <a:spcPts val="0"/>
              </a:spcAft>
            </a:pPr>
            <a:endParaRPr lang="en-US" sz="1200" b="1" u="sng" baseline="0" dirty="0">
              <a:latin typeface="+mn-lt"/>
            </a:endParaRPr>
          </a:p>
          <a:p>
            <a:pPr eaLnBrk="1" hangingPunct="1">
              <a:lnSpc>
                <a:spcPct val="100000"/>
              </a:lnSpc>
              <a:spcBef>
                <a:spcPts val="0"/>
              </a:spcBef>
              <a:spcAft>
                <a:spcPts val="0"/>
              </a:spcAft>
            </a:pPr>
            <a:r>
              <a:rPr lang="en-US" sz="1200" b="1" u="sng" baseline="0" dirty="0">
                <a:latin typeface="+mn-lt"/>
              </a:rPr>
              <a:t>Discussion Questions: </a:t>
            </a:r>
          </a:p>
          <a:p>
            <a:pPr eaLnBrk="1" hangingPunct="1">
              <a:lnSpc>
                <a:spcPct val="100000"/>
              </a:lnSpc>
              <a:spcBef>
                <a:spcPts val="0"/>
              </a:spcBef>
              <a:spcAft>
                <a:spcPts val="0"/>
              </a:spcAft>
            </a:pPr>
            <a:r>
              <a:rPr lang="en-US" sz="1200" b="0" u="none" baseline="0" dirty="0">
                <a:latin typeface="+mn-lt"/>
              </a:rPr>
              <a:t>-What strengths do you have that help you to be resilient? </a:t>
            </a:r>
          </a:p>
          <a:p>
            <a:pPr eaLnBrk="1" hangingPunct="1">
              <a:lnSpc>
                <a:spcPct val="100000"/>
              </a:lnSpc>
              <a:spcBef>
                <a:spcPts val="0"/>
              </a:spcBef>
              <a:spcAft>
                <a:spcPts val="0"/>
              </a:spcAft>
            </a:pPr>
            <a:r>
              <a:rPr lang="en-US" sz="1200" b="0" u="none" baseline="0" dirty="0">
                <a:latin typeface="+mn-lt"/>
              </a:rPr>
              <a:t>-What are some areas you could improve upon?</a:t>
            </a:r>
          </a:p>
          <a:p>
            <a:pPr eaLnBrk="1" hangingPunct="1">
              <a:lnSpc>
                <a:spcPct val="100000"/>
              </a:lnSpc>
              <a:spcBef>
                <a:spcPts val="0"/>
              </a:spcBef>
              <a:spcAft>
                <a:spcPts val="0"/>
              </a:spcAft>
            </a:pPr>
            <a:endParaRPr lang="en-US" sz="1200" b="0" u="none" baseline="0" dirty="0">
              <a:latin typeface="+mn-lt"/>
            </a:endParaRPr>
          </a:p>
          <a:p>
            <a:pPr marL="171450"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rPr>
              <a:t>The "leaky bucket" is an analogy to describe the importance of self-care in the </a:t>
            </a:r>
            <a:r>
              <a:rPr lang="en-US" sz="1200" b="1" u="none" baseline="0" dirty="0">
                <a:latin typeface="+mn-lt"/>
              </a:rPr>
              <a:t>four (mind, body, spirit, social) domains </a:t>
            </a:r>
            <a:r>
              <a:rPr lang="en-US" sz="1200" b="0" u="none" baseline="0" dirty="0">
                <a:latin typeface="+mn-lt"/>
              </a:rPr>
              <a:t>through self-awareness. The bucket represents you and the holes in the bucket represent challenges and/or the effects of stress when left unmanaged. In the case of chronic stress, the bucket (you) is slowly depleted of the resources you use to remain resilient unless actively replenished through a self-care plan.  </a:t>
            </a:r>
          </a:p>
          <a:p>
            <a:pPr marL="171450" indent="-171450" eaLnBrk="1" hangingPunct="1">
              <a:lnSpc>
                <a:spcPct val="100000"/>
              </a:lnSpc>
              <a:spcBef>
                <a:spcPts val="0"/>
              </a:spcBef>
              <a:spcAft>
                <a:spcPts val="0"/>
              </a:spcAft>
              <a:buFont typeface="Arial" panose="020B0604020202020204" pitchFamily="34" charset="0"/>
              <a:buChar char="•"/>
            </a:pPr>
            <a:endParaRPr lang="en-US" sz="1200" b="0" u="none" baseline="0" dirty="0">
              <a:latin typeface="+mn-lt"/>
            </a:endParaRPr>
          </a:p>
          <a:p>
            <a:pPr marL="171450" indent="-171450">
              <a:buFont typeface="Arial" panose="020B0604020202020204" pitchFamily="34" charset="0"/>
              <a:buChar char="•"/>
              <a:defRPr/>
            </a:pPr>
            <a:r>
              <a:rPr lang="en-US" dirty="0"/>
              <a:t>Coast Guard men and women</a:t>
            </a:r>
            <a:r>
              <a:rPr lang="en-US" sz="1200" b="0" u="none" baseline="0" dirty="0">
                <a:latin typeface="+mn-lt"/>
              </a:rPr>
              <a:t> can "run on empty" longer than most people, but no one can do it indefinitely. Like engines forced to run without lubrication, people forced to operate with too few resources are at great risk for stress injuries and illnesses.</a:t>
            </a:r>
            <a:endParaRPr lang="en-US" sz="1200" b="0" u="none" baseline="0" dirty="0">
              <a:latin typeface="+mn-lt"/>
              <a:cs typeface="Calibri"/>
            </a:endParaRPr>
          </a:p>
          <a:p>
            <a:pPr marL="0" indent="0" eaLnBrk="1" hangingPunct="1">
              <a:lnSpc>
                <a:spcPct val="100000"/>
              </a:lnSpc>
              <a:spcBef>
                <a:spcPts val="0"/>
              </a:spcBef>
              <a:spcAft>
                <a:spcPts val="0"/>
              </a:spcAft>
              <a:buFont typeface="Arial" panose="020B0604020202020204" pitchFamily="34" charset="0"/>
              <a:buNone/>
            </a:pPr>
            <a:endParaRPr lang="en-US" sz="1200" b="0" u="none" baseline="0" dirty="0">
              <a:latin typeface="+mn-lt"/>
            </a:endParaRPr>
          </a:p>
          <a:p>
            <a:pPr marL="171450"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rPr>
              <a:t>It is important to:</a:t>
            </a:r>
          </a:p>
          <a:p>
            <a:pPr marL="628650" lvl="1"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rPr>
              <a:t>Have a balance between resources in all four domains to reduce negative consequences of stress</a:t>
            </a:r>
          </a:p>
          <a:p>
            <a:pPr marL="628650" lvl="1"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rPr>
              <a:t>Minimize or eliminate stressors to slow the depletion of available resources </a:t>
            </a:r>
          </a:p>
          <a:p>
            <a:pPr marL="628650" lvl="1" indent="-171450" eaLnBrk="1" hangingPunct="1">
              <a:lnSpc>
                <a:spcPct val="100000"/>
              </a:lnSpc>
              <a:spcBef>
                <a:spcPts val="0"/>
              </a:spcBef>
              <a:spcAft>
                <a:spcPts val="0"/>
              </a:spcAft>
              <a:buFont typeface="Arial" panose="020B0604020202020204" pitchFamily="34" charset="0"/>
              <a:buChar char="•"/>
            </a:pPr>
            <a:r>
              <a:rPr lang="en-US" sz="1200" b="0" u="none" baseline="0" dirty="0">
                <a:latin typeface="+mn-lt"/>
              </a:rPr>
              <a:t>Know how AND when to replenish these resources/domains</a:t>
            </a:r>
          </a:p>
          <a:p>
            <a:pPr marL="171450" lvl="0" indent="-171450" eaLnBrk="1" hangingPunct="1">
              <a:lnSpc>
                <a:spcPct val="100000"/>
              </a:lnSpc>
              <a:spcBef>
                <a:spcPts val="0"/>
              </a:spcBef>
              <a:spcAft>
                <a:spcPts val="0"/>
              </a:spcAft>
              <a:buFont typeface="Arial" panose="020B0604020202020204" pitchFamily="34" charset="0"/>
              <a:buChar char="•"/>
            </a:pPr>
            <a:endParaRPr lang="en-US" sz="1200" b="0" u="none" baseline="0" dirty="0">
              <a:latin typeface="+mn-lt"/>
            </a:endParaRPr>
          </a:p>
        </p:txBody>
      </p:sp>
    </p:spTree>
    <p:extLst>
      <p:ext uri="{BB962C8B-B14F-4D97-AF65-F5344CB8AC3E}">
        <p14:creationId xmlns:p14="http://schemas.microsoft.com/office/powerpoint/2010/main" val="915085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baseline="0" dirty="0"/>
              <a:t>Exercise: Domains of Resilience</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0" u="none" baseline="0" dirty="0">
                <a:latin typeface="+mn-lt"/>
              </a:rPr>
              <a:t>Improve your resiliency by identifying your strengths, limitations, and qualities you can build-on to make you even more resilient to stress. </a:t>
            </a: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Directions: </a:t>
            </a:r>
          </a:p>
          <a:p>
            <a:pPr>
              <a:lnSpc>
                <a:spcPct val="100000"/>
              </a:lnSpc>
              <a:spcBef>
                <a:spcPts val="0"/>
              </a:spcBef>
              <a:spcAft>
                <a:spcPts val="0"/>
              </a:spcAft>
            </a:pPr>
            <a:endParaRPr lang="en-US" sz="1200" b="1"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Step 1: </a:t>
            </a:r>
            <a:r>
              <a:rPr lang="en-US" sz="1200" kern="1200" dirty="0">
                <a:solidFill>
                  <a:schemeClr val="tx1"/>
                </a:solidFill>
                <a:effectLst/>
                <a:latin typeface="+mn-lt"/>
                <a:ea typeface="+mn-ea"/>
                <a:cs typeface="+mn-cs"/>
              </a:rPr>
              <a:t>Write down what you do in each domain to replenish your “leaky bucket” to build or preserve your resilience. </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a:lnSpc>
                <a:spcPct val="100000"/>
              </a:lnSpc>
              <a:spcBef>
                <a:spcPts val="0"/>
              </a:spcBef>
              <a:spcAft>
                <a:spcPts val="0"/>
              </a:spcAft>
            </a:pPr>
            <a:r>
              <a:rPr lang="en-US" sz="1200" b="1" kern="1200" dirty="0">
                <a:solidFill>
                  <a:schemeClr val="tx1"/>
                </a:solidFill>
                <a:effectLst/>
                <a:latin typeface="+mn-lt"/>
                <a:ea typeface="+mn-ea"/>
                <a:cs typeface="+mn-cs"/>
              </a:rPr>
              <a:t>Step 2:</a:t>
            </a:r>
            <a:r>
              <a:rPr lang="en-US" sz="1200" kern="1200" dirty="0">
                <a:solidFill>
                  <a:schemeClr val="tx1"/>
                </a:solidFill>
                <a:effectLst/>
                <a:latin typeface="+mn-lt"/>
                <a:ea typeface="+mn-ea"/>
                <a:cs typeface="+mn-cs"/>
              </a:rPr>
              <a:t> What are things you can improve upon in replenishing your “leaky bucket”? </a:t>
            </a:r>
          </a:p>
          <a:p>
            <a:pPr>
              <a:lnSpc>
                <a:spcPct val="100000"/>
              </a:lnSpc>
              <a:spcBef>
                <a:spcPts val="0"/>
              </a:spcBef>
              <a:spcAft>
                <a:spcPts val="0"/>
              </a:spcAft>
            </a:pPr>
            <a:r>
              <a:rPr lang="en-US" sz="1200" kern="1200" dirty="0">
                <a:solidFill>
                  <a:schemeClr val="tx1"/>
                </a:solidFill>
                <a:effectLst/>
                <a:latin typeface="+mn-lt"/>
                <a:ea typeface="+mn-ea"/>
                <a:cs typeface="+mn-cs"/>
              </a:rPr>
              <a:t> </a:t>
            </a:r>
            <a:endParaRPr lang="en-US" sz="1200" b="0" u="sng" baseline="0" dirty="0">
              <a:latin typeface="+mn-lt"/>
            </a:endParaRPr>
          </a:p>
          <a:p>
            <a:pPr lvl="0" eaLnBrk="1" hangingPunct="1">
              <a:lnSpc>
                <a:spcPct val="100000"/>
              </a:lnSpc>
              <a:spcBef>
                <a:spcPts val="0"/>
              </a:spcBef>
              <a:spcAft>
                <a:spcPts val="0"/>
              </a:spcAft>
            </a:pPr>
            <a:r>
              <a:rPr lang="en-US" sz="1200" b="1" i="0" u="sng" baseline="0" dirty="0">
                <a:latin typeface="+mn-lt"/>
              </a:rPr>
              <a:t>Time Allotted: </a:t>
            </a:r>
            <a:r>
              <a:rPr lang="en-US" sz="1200" b="0" i="0" u="none" baseline="0" dirty="0">
                <a:latin typeface="+mn-lt"/>
              </a:rPr>
              <a:t>10 minutes</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Discussion Questions: </a:t>
            </a:r>
          </a:p>
          <a:p>
            <a:pPr lvl="0" eaLnBrk="1" hangingPunct="1">
              <a:lnSpc>
                <a:spcPct val="100000"/>
              </a:lnSpc>
              <a:spcBef>
                <a:spcPts val="0"/>
              </a:spcBef>
              <a:spcAft>
                <a:spcPts val="0"/>
              </a:spcAft>
            </a:pPr>
            <a:r>
              <a:rPr lang="en-US" sz="1200" b="0" u="none" baseline="0" dirty="0">
                <a:latin typeface="+mn-lt"/>
              </a:rPr>
              <a:t>-What are some of your strengths and limitations in each domain?</a:t>
            </a:r>
          </a:p>
          <a:p>
            <a:pPr lvl="0" eaLnBrk="1" hangingPunct="1">
              <a:lnSpc>
                <a:spcPct val="100000"/>
              </a:lnSpc>
              <a:spcBef>
                <a:spcPts val="0"/>
              </a:spcBef>
              <a:spcAft>
                <a:spcPts val="0"/>
              </a:spcAft>
            </a:pPr>
            <a:r>
              <a:rPr lang="en-US" sz="1200" b="0" u="none" baseline="0" dirty="0">
                <a:latin typeface="+mn-lt"/>
              </a:rPr>
              <a:t>-Is their a limitation you would like to work on?</a:t>
            </a: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79774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Resilience Continuum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Individuals have varying predispositions and vulnerabilities to stress. Individuals with lower resilience are more vulnerable to stress and have a lower threshold in responding to and managing stress. When an individual is more vulnerable, they tend to react more quickly and severely to stress.</a:t>
            </a:r>
            <a:r>
              <a:rPr lang="en-US" baseline="0" dirty="0">
                <a:cs typeface="Arial" panose="020B0604020202020204" pitchFamily="34" charset="0"/>
              </a:rPr>
              <a:t> </a:t>
            </a:r>
            <a:r>
              <a:rPr lang="en-US" dirty="0">
                <a:cs typeface="Arial" panose="020B0604020202020204" pitchFamily="34" charset="0"/>
              </a:rPr>
              <a:t>Conversely, when resilience is higher there is a decreased susceptibility to developing a reaction and a greater amount of stress is required to produce a negative reaction.</a:t>
            </a:r>
          </a:p>
          <a:p>
            <a:pPr marL="0" indent="0">
              <a:lnSpc>
                <a:spcPct val="100000"/>
              </a:lnSpc>
              <a:spcBef>
                <a:spcPts val="0"/>
              </a:spcBef>
              <a:spcAft>
                <a:spcPts val="0"/>
              </a:spcAft>
              <a:buFont typeface="Arial" panose="020B0604020202020204" pitchFamily="34" charset="0"/>
              <a:buNone/>
            </a:pPr>
            <a:endParaRPr lang="en-US" dirty="0">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Individuals are on a continuum of resilience at any given time, based on factors or predispositions</a:t>
            </a:r>
            <a:r>
              <a:rPr lang="en-US" baseline="0" dirty="0">
                <a:cs typeface="Arial" panose="020B0604020202020204" pitchFamily="34" charset="0"/>
              </a:rPr>
              <a:t> </a:t>
            </a:r>
            <a:r>
              <a:rPr lang="en-US" dirty="0">
                <a:cs typeface="Arial" panose="020B0604020202020204" pitchFamily="34" charset="0"/>
              </a:rPr>
              <a:t>can affect their susceptibility to stress, such as:</a:t>
            </a:r>
          </a:p>
          <a:p>
            <a:pPr marL="631908" lvl="1"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Biology</a:t>
            </a:r>
          </a:p>
          <a:p>
            <a:pPr marL="631908" lvl="1"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Genetics</a:t>
            </a:r>
          </a:p>
          <a:p>
            <a:pPr marL="631908" lvl="1"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Life experiences</a:t>
            </a:r>
          </a:p>
          <a:p>
            <a:pPr marL="631908" lvl="1"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Psychological (personality) and physical characteristics (physical</a:t>
            </a:r>
            <a:r>
              <a:rPr lang="en-US" baseline="0" dirty="0">
                <a:cs typeface="Arial" panose="020B0604020202020204" pitchFamily="34" charset="0"/>
              </a:rPr>
              <a:t> fitness)</a:t>
            </a:r>
            <a:endParaRPr lang="en-US" dirty="0">
              <a:cs typeface="Arial" panose="020B0604020202020204" pitchFamily="34" charset="0"/>
            </a:endParaRPr>
          </a:p>
          <a:p>
            <a:pPr marL="631908" lvl="1"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Family, social support,</a:t>
            </a:r>
            <a:r>
              <a:rPr lang="en-US" baseline="0" dirty="0">
                <a:cs typeface="Arial" panose="020B0604020202020204" pitchFamily="34" charset="0"/>
              </a:rPr>
              <a:t> and</a:t>
            </a:r>
            <a:r>
              <a:rPr lang="en-US" dirty="0">
                <a:cs typeface="Arial" panose="020B0604020202020204" pitchFamily="34" charset="0"/>
              </a:rPr>
              <a:t> community connections</a:t>
            </a:r>
          </a:p>
          <a:p>
            <a:pPr marL="631908" lvl="1"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Environmental circumstances</a:t>
            </a:r>
          </a:p>
          <a:p>
            <a:pPr marL="0" indent="0">
              <a:lnSpc>
                <a:spcPct val="100000"/>
              </a:lnSpc>
              <a:spcBef>
                <a:spcPts val="0"/>
              </a:spcBef>
              <a:spcAft>
                <a:spcPts val="0"/>
              </a:spcAft>
              <a:buFont typeface="Arial" panose="020B0604020202020204" pitchFamily="34" charset="0"/>
              <a:buNone/>
            </a:pPr>
            <a:endParaRPr lang="en-US" dirty="0">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Resilience is not a fixed state and can</a:t>
            </a:r>
            <a:r>
              <a:rPr lang="en-US" baseline="0" dirty="0">
                <a:cs typeface="Arial" panose="020B0604020202020204" pitchFamily="34" charset="0"/>
              </a:rPr>
              <a:t> change over time. Individuals can learn new skills to strengthen resiliency for the future.</a:t>
            </a:r>
            <a:endParaRPr lang="en-US" dirty="0">
              <a:cs typeface="Arial" panose="020B0604020202020204" pitchFamily="34" charset="0"/>
            </a:endParaRPr>
          </a:p>
          <a:p>
            <a:pPr marL="0" indent="0">
              <a:lnSpc>
                <a:spcPct val="100000"/>
              </a:lnSpc>
              <a:spcBef>
                <a:spcPts val="0"/>
              </a:spcBef>
              <a:spcAft>
                <a:spcPts val="0"/>
              </a:spcAft>
              <a:buFont typeface="Arial" panose="020B0604020202020204" pitchFamily="34" charset="0"/>
              <a:buNone/>
            </a:pPr>
            <a:endParaRPr lang="en-US" dirty="0">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Leaders have a responsibility to</a:t>
            </a:r>
            <a:r>
              <a:rPr lang="en-US" b="1" dirty="0">
                <a:cs typeface="Arial" panose="020B0604020202020204" pitchFamily="34" charset="0"/>
              </a:rPr>
              <a:t> mitigate </a:t>
            </a:r>
            <a:r>
              <a:rPr lang="en-US" dirty="0">
                <a:cs typeface="Arial" panose="020B0604020202020204" pitchFamily="34" charset="0"/>
              </a:rPr>
              <a:t>or lessen the negative effects of stress and incorporate functions that physically, psychologically, socially and spiritually enhance a sailors wellbeing.</a:t>
            </a:r>
            <a:r>
              <a:rPr lang="en-US" baseline="0" dirty="0">
                <a:cs typeface="Arial" panose="020B0604020202020204" pitchFamily="34" charset="0"/>
              </a:rPr>
              <a:t> </a:t>
            </a:r>
            <a:r>
              <a:rPr lang="en-US" dirty="0">
                <a:cs typeface="Arial" panose="020B0604020202020204" pitchFamily="34" charset="0"/>
              </a:rPr>
              <a:t>They can accomplish this by removing unnecessary stressors. Mitigating stress is about the balance between strengthening individuals and reducing stressors as we train and operate.</a:t>
            </a:r>
            <a:r>
              <a:rPr lang="en-US" baseline="0" dirty="0">
                <a:cs typeface="Arial" panose="020B0604020202020204" pitchFamily="34" charset="0"/>
              </a:rPr>
              <a:t> </a:t>
            </a:r>
            <a:r>
              <a:rPr lang="en-US" dirty="0">
                <a:cs typeface="Arial" panose="020B0604020202020204" pitchFamily="34" charset="0"/>
              </a:rPr>
              <a:t>Leaders must intentionally balance</a:t>
            </a:r>
            <a:r>
              <a:rPr lang="en-US" baseline="0" dirty="0">
                <a:cs typeface="Arial" panose="020B0604020202020204" pitchFamily="34" charset="0"/>
              </a:rPr>
              <a:t> </a:t>
            </a:r>
            <a:r>
              <a:rPr lang="en-US" dirty="0">
                <a:cs typeface="Arial" panose="020B0604020202020204" pitchFamily="34" charset="0"/>
              </a:rPr>
              <a:t>stress through realistic training while reducing unnecessary stressors that are not essential to training or mission.</a:t>
            </a:r>
          </a:p>
        </p:txBody>
      </p:sp>
    </p:spTree>
    <p:extLst>
      <p:ext uri="{BB962C8B-B14F-4D97-AF65-F5344CB8AC3E}">
        <p14:creationId xmlns:p14="http://schemas.microsoft.com/office/powerpoint/2010/main" val="1449343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nSpc>
                <a:spcPct val="100000"/>
              </a:lnSpc>
              <a:spcBef>
                <a:spcPts val="0"/>
              </a:spcBef>
              <a:spcAft>
                <a:spcPts val="0"/>
              </a:spcAft>
              <a:buNone/>
            </a:pPr>
            <a:r>
              <a:rPr lang="en-US" sz="1200" b="1" u="sng" dirty="0">
                <a:latin typeface="+mn-lt"/>
                <a:cs typeface="Arial" panose="020B0604020202020204" pitchFamily="34" charset="0"/>
              </a:rPr>
              <a:t>Hardiness &amp; Resilience</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0" indent="0">
              <a:lnSpc>
                <a:spcPct val="100000"/>
              </a:lnSpc>
              <a:spcBef>
                <a:spcPts val="0"/>
              </a:spcBef>
              <a:spcAft>
                <a:spcPts val="0"/>
              </a:spcAft>
              <a:buNone/>
            </a:pPr>
            <a:r>
              <a:rPr lang="en-US" sz="1200" b="1" u="sng" dirty="0">
                <a:latin typeface="+mn-lt"/>
                <a:cs typeface="Arial" panose="020B0604020202020204" pitchFamily="34" charset="0"/>
              </a:rPr>
              <a:t>Discussion Questions:</a:t>
            </a:r>
          </a:p>
          <a:p>
            <a:pPr marL="0" indent="0">
              <a:lnSpc>
                <a:spcPct val="100000"/>
              </a:lnSpc>
              <a:spcBef>
                <a:spcPts val="0"/>
              </a:spcBef>
              <a:spcAft>
                <a:spcPts val="0"/>
              </a:spcAft>
              <a:buNone/>
            </a:pPr>
            <a:r>
              <a:rPr lang="en-US" sz="1200" dirty="0">
                <a:latin typeface="+mn-lt"/>
                <a:cs typeface="Arial" panose="020B0604020202020204" pitchFamily="34" charset="0"/>
              </a:rPr>
              <a:t>-What are some characteristics</a:t>
            </a:r>
            <a:r>
              <a:rPr lang="en-US" sz="1200" baseline="0" dirty="0">
                <a:latin typeface="+mn-lt"/>
                <a:cs typeface="Arial" panose="020B0604020202020204" pitchFamily="34" charset="0"/>
              </a:rPr>
              <a:t> of resilient people you know?</a:t>
            </a:r>
          </a:p>
          <a:p>
            <a:pPr marL="0" indent="0">
              <a:lnSpc>
                <a:spcPct val="100000"/>
              </a:lnSpc>
              <a:spcBef>
                <a:spcPts val="0"/>
              </a:spcBef>
              <a:spcAft>
                <a:spcPts val="0"/>
              </a:spcAft>
              <a:buNone/>
            </a:pPr>
            <a:r>
              <a:rPr lang="en-US" sz="1200" baseline="0" dirty="0">
                <a:latin typeface="+mn-lt"/>
                <a:cs typeface="Arial" panose="020B0604020202020204" pitchFamily="34" charset="0"/>
              </a:rPr>
              <a:t>-What are some of their actions that they demonstrate on a daily basis?</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Evidence shows that resilience is not a fixed trait or an inborn trait. It is something that develops and can change over time (Maddi, 2006). Resilience refers to coping strategies, attitudes, and beliefs that help people work through the stress of life. </a:t>
            </a:r>
          </a:p>
          <a:p>
            <a:pPr marL="0" indent="0">
              <a:lnSpc>
                <a:spcPct val="100000"/>
              </a:lnSpc>
              <a:spcBef>
                <a:spcPts val="0"/>
              </a:spcBef>
              <a:spcAft>
                <a:spcPts val="0"/>
              </a:spcAft>
              <a:buNone/>
            </a:pPr>
            <a:endParaRPr lang="en-US"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Hardiness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(Kobasa, 1979), is seen as a pathway to resilience, and is what allows people to turn stressful experiences into opportunities for growth (Maddi, 2006). Her research uncovered several consistent qualities, or attitudes among people who thrived in high stress occupations. Those who seemed to cope with their stress and demonstrate resilience held certain attitudes, known as the 3 C’s: </a:t>
            </a:r>
            <a:r>
              <a:rPr lang="en-US" sz="1200" b="1" i="0" kern="1200" dirty="0">
                <a:solidFill>
                  <a:schemeClr val="tx1"/>
                </a:solidFill>
                <a:effectLst/>
                <a:latin typeface="+mn-lt"/>
                <a:ea typeface="+mn-ea"/>
                <a:cs typeface="+mn-cs"/>
              </a:rPr>
              <a:t>challenge, control, and commitment. </a:t>
            </a:r>
            <a:endParaRPr lang="en-US" sz="1200" dirty="0">
              <a:latin typeface="+mn-lt"/>
              <a:cs typeface="Arial" panose="020B0604020202020204" pitchFamily="34" charset="0"/>
            </a:endParaRP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Challenge: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belief that stress is “a normal part of living, and an opportunity to learn, develop, and grow in wisdom (Maddi, 2006).”</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People with this attitude welcome new situations and challenges as opportunities to learn, grow, and develop on a personal level. They tend to bounce back from stress rather than letting stress negatively affect their wellbeing and performance.</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Control:</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desire to “continue to have influence on the outcomes going on around you, no matter how difficult this becomes (Maddi, 2006).”</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People with this attitude believe they can influence events and their surroundings, and can make things happen. They are also able to manage stress effectively when faced with situations that are entirely out of their control. They have a strong sense of self-empowerment, versus a sense of powerlessness and helplessness, or feeling like a victim of their circumstances. </a:t>
            </a:r>
          </a:p>
          <a:p>
            <a:pPr marL="628650" lvl="1"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Commitment: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belief “that it is important to remain involved with events and people around you, no matter how stressful things become (Maddi, 2006).”</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Commitment is having a sense of purpose in life - seeing the world as interesting and meaningful. People with this attitude are fully involved in what they are doing and give 100% to the mission. The opposite is feeling alienated from people or the environment, or a difficulty finding a sense of meaning and purpose in life.</a:t>
            </a:r>
          </a:p>
          <a:p>
            <a:pPr>
              <a:lnSpc>
                <a:spcPct val="100000"/>
              </a:lnSpc>
              <a:spcBef>
                <a:spcPts val="0"/>
              </a:spcBef>
              <a:spcAft>
                <a:spcPts val="0"/>
              </a:spcAft>
            </a:pP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Hardiness and building resilience requires the adoption of coping strategies (stress resilience skills) that help individuals work through the stress of life. </a:t>
            </a:r>
          </a:p>
        </p:txBody>
      </p:sp>
    </p:spTree>
    <p:extLst>
      <p:ext uri="{BB962C8B-B14F-4D97-AF65-F5344CB8AC3E}">
        <p14:creationId xmlns:p14="http://schemas.microsoft.com/office/powerpoint/2010/main" val="2431127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Stress Resilience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Mindfulness: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Using the mind &amp; body to work together to help you</a:t>
            </a:r>
            <a:r>
              <a:rPr lang="en-US" sz="1200" baseline="0" dirty="0">
                <a:latin typeface="+mn-lt"/>
                <a:cs typeface="Arial" panose="020B0604020202020204" pitchFamily="34" charset="0"/>
              </a:rPr>
              <a:t> </a:t>
            </a:r>
            <a:r>
              <a:rPr lang="en-US" sz="1200" dirty="0">
                <a:latin typeface="+mn-lt"/>
                <a:cs typeface="Arial" panose="020B0604020202020204" pitchFamily="34" charset="0"/>
              </a:rPr>
              <a:t>achieve optimal performance under stress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Optimize your rest and recovery</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Recognizing stress before it becomes a problem</a:t>
            </a:r>
          </a:p>
          <a:p>
            <a:pPr lvl="1">
              <a:lnSpc>
                <a:spcPct val="100000"/>
              </a:lnSpc>
              <a:spcBef>
                <a:spcPts val="0"/>
              </a:spcBef>
              <a:spcAft>
                <a:spcPts val="0"/>
              </a:spcAft>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Valued</a:t>
            </a:r>
            <a:r>
              <a:rPr lang="en-US" sz="1200" b="1" baseline="0" dirty="0">
                <a:latin typeface="+mn-lt"/>
                <a:cs typeface="Arial" panose="020B0604020202020204" pitchFamily="34" charset="0"/>
              </a:rPr>
              <a:t> Living</a:t>
            </a:r>
            <a:r>
              <a:rPr lang="en-US" sz="1200" b="1" dirty="0">
                <a:latin typeface="+mn-lt"/>
                <a:cs typeface="Arial" panose="020B0604020202020204" pitchFamily="34" charset="0"/>
              </a:rPr>
              <a:t>:</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Living a life consistent with your personal values can help you become more resilient to stress  </a:t>
            </a:r>
          </a:p>
          <a:p>
            <a:pPr lvl="1">
              <a:lnSpc>
                <a:spcPct val="100000"/>
              </a:lnSpc>
              <a:spcBef>
                <a:spcPts val="0"/>
              </a:spcBef>
              <a:spcAft>
                <a:spcPts val="0"/>
              </a:spcAft>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Flexible Thinking:</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Can help you respond to situations in the most effective way </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Awareness of thoughts, feeling, &amp; behaviors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Optimism, control &amp; acceptance</a:t>
            </a:r>
          </a:p>
          <a:p>
            <a:pPr marL="628650" lvl="1" indent="-171450">
              <a:lnSpc>
                <a:spcPct val="100000"/>
              </a:lnSpc>
              <a:spcBef>
                <a:spcPts val="0"/>
              </a:spcBef>
              <a:spcAft>
                <a:spcPts val="0"/>
              </a:spcAft>
              <a:buFont typeface="Arial" panose="020B0604020202020204" pitchFamily="34" charset="0"/>
              <a:buChar char="•"/>
            </a:pPr>
            <a:endParaRPr lang="en-US" sz="1200" dirty="0">
              <a:latin typeface="+mn-lt"/>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Healthy Behaviors: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Getting enough sleep </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Eating nutritious foods</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Staying physically fit</a:t>
            </a:r>
            <a:r>
              <a:rPr lang="en-US" sz="1200" baseline="0" dirty="0">
                <a:latin typeface="+mn-lt"/>
                <a:cs typeface="Arial" panose="020B0604020202020204" pitchFamily="34" charset="0"/>
              </a:rPr>
              <a:t> &amp; t</a:t>
            </a:r>
            <a:r>
              <a:rPr lang="en-US" sz="1200" dirty="0">
                <a:latin typeface="+mn-lt"/>
                <a:cs typeface="Arial" panose="020B0604020202020204" pitchFamily="34" charset="0"/>
              </a:rPr>
              <a:t>aking care of injuries &amp; illnesses</a:t>
            </a:r>
          </a:p>
          <a:p>
            <a:pPr marL="457200" lvl="1" indent="0">
              <a:lnSpc>
                <a:spcPct val="100000"/>
              </a:lnSpc>
              <a:spcBef>
                <a:spcPts val="0"/>
              </a:spcBef>
              <a:spcAft>
                <a:spcPts val="0"/>
              </a:spcAft>
              <a:buFont typeface="Arial" panose="020B0604020202020204" pitchFamily="34" charset="0"/>
              <a:buNone/>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Problem Solving:</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Building healthy coping skills, recognizing problems and breaking them down to identify potential solutions can make problems less overwhelming &amp; reduce stress</a:t>
            </a:r>
          </a:p>
        </p:txBody>
      </p:sp>
    </p:spTree>
    <p:extLst>
      <p:ext uri="{BB962C8B-B14F-4D97-AF65-F5344CB8AC3E}">
        <p14:creationId xmlns:p14="http://schemas.microsoft.com/office/powerpoint/2010/main" val="3798761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dirty="0">
                <a:latin typeface="+mn-lt"/>
              </a:rPr>
              <a:t>Building Your Resilience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latin typeface="+mn-lt"/>
                <a:cs typeface="Arial" panose="020B0604020202020204" pitchFamily="34" charset="0"/>
              </a:rPr>
              <a:t>Mindfulness,</a:t>
            </a:r>
            <a:r>
              <a:rPr lang="en-US" sz="1200" baseline="0" dirty="0">
                <a:latin typeface="+mn-lt"/>
                <a:cs typeface="Arial" panose="020B0604020202020204" pitchFamily="34" charset="0"/>
              </a:rPr>
              <a:t> </a:t>
            </a:r>
            <a:r>
              <a:rPr lang="en-US" sz="1200" dirty="0">
                <a:latin typeface="+mn-lt"/>
                <a:cs typeface="Arial" panose="020B0604020202020204" pitchFamily="34" charset="0"/>
              </a:rPr>
              <a:t>values based decision-making, flexible</a:t>
            </a:r>
            <a:r>
              <a:rPr lang="en-US" sz="1200" baseline="0" dirty="0">
                <a:latin typeface="+mn-lt"/>
                <a:cs typeface="Arial" panose="020B0604020202020204" pitchFamily="34" charset="0"/>
              </a:rPr>
              <a:t> thinking, healthy behaviors </a:t>
            </a:r>
            <a:r>
              <a:rPr lang="en-US" sz="1200" dirty="0">
                <a:latin typeface="+mn-lt"/>
                <a:cs typeface="Arial" panose="020B0604020202020204" pitchFamily="34" charset="0"/>
              </a:rPr>
              <a:t>&amp; problem solving, when </a:t>
            </a:r>
            <a:r>
              <a:rPr lang="en-US" sz="1200" b="1" i="1" u="sng" dirty="0">
                <a:latin typeface="+mn-lt"/>
                <a:cs typeface="Arial" panose="020B0604020202020204" pitchFamily="34" charset="0"/>
              </a:rPr>
              <a:t>practiced daily </a:t>
            </a:r>
            <a:r>
              <a:rPr lang="en-US" sz="1200" dirty="0">
                <a:latin typeface="+mn-lt"/>
                <a:cs typeface="Arial" panose="020B0604020202020204" pitchFamily="34" charset="0"/>
              </a:rPr>
              <a:t>and </a:t>
            </a:r>
            <a:r>
              <a:rPr lang="en-US" sz="1200" b="1" i="1" u="sng" dirty="0">
                <a:latin typeface="+mn-lt"/>
                <a:cs typeface="Arial" panose="020B0604020202020204" pitchFamily="34" charset="0"/>
              </a:rPr>
              <a:t>regularly</a:t>
            </a:r>
            <a:r>
              <a:rPr lang="en-US" sz="1200" dirty="0">
                <a:latin typeface="+mn-lt"/>
                <a:cs typeface="Arial" panose="020B0604020202020204" pitchFamily="34" charset="0"/>
              </a:rPr>
              <a:t>, these skills can help you: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Focus and perform under pressure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Maintain adequate</a:t>
            </a:r>
            <a:r>
              <a:rPr lang="en-US" sz="1200" baseline="0" dirty="0">
                <a:latin typeface="+mn-lt"/>
                <a:cs typeface="Arial" panose="020B0604020202020204" pitchFamily="34" charset="0"/>
              </a:rPr>
              <a:t> control over emotions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Use good judgement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Overcome setbacks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Promote healthy relationships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Support mature and responsible behavior</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Cope with stress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Solve problems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a:latin typeface="+mn-lt"/>
                <a:cs typeface="Arial" panose="020B0604020202020204" pitchFamily="34" charset="0"/>
              </a:rPr>
              <a:t>Make good decisions</a:t>
            </a:r>
            <a:endParaRPr 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baseline="0" dirty="0">
              <a:latin typeface="+mn-lt"/>
            </a:endParaRPr>
          </a:p>
        </p:txBody>
      </p:sp>
    </p:spTree>
    <p:extLst>
      <p:ext uri="{BB962C8B-B14F-4D97-AF65-F5344CB8AC3E}">
        <p14:creationId xmlns:p14="http://schemas.microsoft.com/office/powerpoint/2010/main" val="119016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DEFINE</a:t>
            </a:r>
            <a:r>
              <a:rPr lang="en-US" sz="1200" dirty="0">
                <a:latin typeface="+mn-lt"/>
                <a:ea typeface="ＭＳ Ｐゴシック" charset="0"/>
                <a:cs typeface="Arial" panose="020B0604020202020204" pitchFamily="34" charset="0"/>
              </a:rPr>
              <a:t> stress and stressors and </a:t>
            </a:r>
            <a:r>
              <a:rPr lang="en-US" sz="1200" b="1" dirty="0">
                <a:latin typeface="+mn-lt"/>
                <a:ea typeface="ＭＳ Ｐゴシック" charset="0"/>
                <a:cs typeface="Arial" panose="020B0604020202020204" pitchFamily="34" charset="0"/>
              </a:rPr>
              <a:t>COMPARE</a:t>
            </a:r>
            <a:r>
              <a:rPr lang="en-US" sz="1200" dirty="0">
                <a:latin typeface="+mn-lt"/>
                <a:ea typeface="ＭＳ Ｐゴシック" charset="0"/>
                <a:cs typeface="Arial" panose="020B0604020202020204" pitchFamily="34" charset="0"/>
              </a:rPr>
              <a:t> the differences</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IDENTIFY</a:t>
            </a:r>
            <a:r>
              <a:rPr lang="en-US" sz="1200" dirty="0">
                <a:latin typeface="+mn-lt"/>
                <a:ea typeface="ＭＳ Ｐゴシック" charset="0"/>
                <a:cs typeface="Arial" panose="020B0604020202020204" pitchFamily="34" charset="0"/>
              </a:rPr>
              <a:t> and </a:t>
            </a:r>
            <a:r>
              <a:rPr lang="en-US" sz="1200" b="1" dirty="0">
                <a:latin typeface="+mn-lt"/>
                <a:ea typeface="ＭＳ Ｐゴシック" charset="0"/>
                <a:cs typeface="Arial" panose="020B0604020202020204" pitchFamily="34" charset="0"/>
              </a:rPr>
              <a:t>DISCUSS</a:t>
            </a:r>
            <a:r>
              <a:rPr lang="en-US" sz="1200" dirty="0">
                <a:latin typeface="+mn-lt"/>
                <a:ea typeface="ＭＳ Ｐゴシック" charset="0"/>
                <a:cs typeface="Arial" panose="020B0604020202020204" pitchFamily="34" charset="0"/>
              </a:rPr>
              <a:t> stressors within the military </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EXPLAIN</a:t>
            </a:r>
            <a:r>
              <a:rPr lang="en-US" sz="1200" dirty="0">
                <a:latin typeface="+mn-lt"/>
                <a:ea typeface="ＭＳ Ｐゴシック" charset="0"/>
                <a:cs typeface="Arial" panose="020B0604020202020204" pitchFamily="34" charset="0"/>
              </a:rPr>
              <a:t> the stress response and </a:t>
            </a:r>
            <a:r>
              <a:rPr lang="en-US" sz="1200" b="1" dirty="0">
                <a:latin typeface="+mn-lt"/>
                <a:ea typeface="ＭＳ Ｐゴシック" charset="0"/>
                <a:cs typeface="Arial" panose="020B0604020202020204" pitchFamily="34" charset="0"/>
              </a:rPr>
              <a:t>DISCUSS </a:t>
            </a:r>
            <a:r>
              <a:rPr lang="en-US" sz="1200" dirty="0">
                <a:latin typeface="+mn-lt"/>
                <a:ea typeface="ＭＳ Ｐゴシック" charset="0"/>
                <a:cs typeface="Arial" panose="020B0604020202020204" pitchFamily="34" charset="0"/>
              </a:rPr>
              <a:t>how it effects the mind &amp; body</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DISCUSS</a:t>
            </a:r>
            <a:r>
              <a:rPr lang="en-US" sz="1200" dirty="0">
                <a:latin typeface="+mn-lt"/>
                <a:ea typeface="ＭＳ Ｐゴシック" charset="0"/>
                <a:cs typeface="Arial" panose="020B0604020202020204" pitchFamily="34" charset="0"/>
              </a:rPr>
              <a:t> how stress is good and necessary for optimal performance</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DISCUSS </a:t>
            </a:r>
            <a:r>
              <a:rPr lang="en-US" sz="1200" dirty="0">
                <a:latin typeface="+mn-lt"/>
                <a:ea typeface="ＭＳ Ｐゴシック" charset="0"/>
                <a:cs typeface="Arial" panose="020B0604020202020204" pitchFamily="34" charset="0"/>
              </a:rPr>
              <a:t>and </a:t>
            </a:r>
            <a:r>
              <a:rPr lang="en-US" sz="1200" b="1" dirty="0">
                <a:latin typeface="+mn-lt"/>
                <a:ea typeface="ＭＳ Ｐゴシック" charset="0"/>
                <a:cs typeface="Arial" panose="020B0604020202020204" pitchFamily="34" charset="0"/>
              </a:rPr>
              <a:t>DESCRIBE </a:t>
            </a:r>
            <a:r>
              <a:rPr lang="en-US" sz="1200" dirty="0">
                <a:latin typeface="+mn-lt"/>
                <a:ea typeface="ＭＳ Ｐゴシック" charset="0"/>
                <a:cs typeface="Arial" panose="020B0604020202020204" pitchFamily="34" charset="0"/>
              </a:rPr>
              <a:t>the difference between good stress and bad stress </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DEFINE</a:t>
            </a:r>
            <a:r>
              <a:rPr lang="en-US" sz="1200" dirty="0">
                <a:latin typeface="+mn-lt"/>
                <a:ea typeface="ＭＳ Ｐゴシック" charset="0"/>
                <a:cs typeface="Arial" panose="020B0604020202020204" pitchFamily="34" charset="0"/>
              </a:rPr>
              <a:t> and </a:t>
            </a:r>
            <a:r>
              <a:rPr lang="en-US" sz="1200" b="1" dirty="0">
                <a:latin typeface="+mn-lt"/>
                <a:ea typeface="ＭＳ Ｐゴシック" charset="0"/>
                <a:cs typeface="Arial" panose="020B0604020202020204" pitchFamily="34" charset="0"/>
              </a:rPr>
              <a:t>DESCRIBE</a:t>
            </a:r>
            <a:r>
              <a:rPr lang="en-US" sz="1200" dirty="0">
                <a:latin typeface="+mn-lt"/>
                <a:ea typeface="ＭＳ Ｐゴシック" charset="0"/>
                <a:cs typeface="Arial" panose="020B0604020202020204" pitchFamily="34" charset="0"/>
              </a:rPr>
              <a:t> resilience</a:t>
            </a: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EXPLAIN </a:t>
            </a:r>
            <a:r>
              <a:rPr lang="en-US" sz="1200" dirty="0">
                <a:latin typeface="+mn-lt"/>
                <a:cs typeface="Arial" pitchFamily="34" charset="0"/>
              </a:rPr>
              <a:t>the resilience continuum and</a:t>
            </a:r>
            <a:r>
              <a:rPr lang="en-US" sz="1200" b="1" dirty="0">
                <a:latin typeface="+mn-lt"/>
                <a:cs typeface="Arial" pitchFamily="34" charset="0"/>
              </a:rPr>
              <a:t> IDENTIFY </a:t>
            </a:r>
            <a:r>
              <a:rPr lang="en-US" sz="1200" dirty="0">
                <a:latin typeface="+mn-lt"/>
                <a:cs typeface="Arial" pitchFamily="34" charset="0"/>
              </a:rPr>
              <a:t>the importance of being resilient</a:t>
            </a: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IDENTIFY</a:t>
            </a:r>
            <a:r>
              <a:rPr lang="en-US" sz="1200" dirty="0">
                <a:latin typeface="+mn-lt"/>
                <a:cs typeface="Arial" pitchFamily="34" charset="0"/>
              </a:rPr>
              <a:t> and </a:t>
            </a:r>
            <a:r>
              <a:rPr lang="en-US" sz="1200" b="1" dirty="0">
                <a:latin typeface="+mn-lt"/>
                <a:cs typeface="Arial" pitchFamily="34" charset="0"/>
              </a:rPr>
              <a:t>DISCUSS </a:t>
            </a:r>
            <a:r>
              <a:rPr lang="en-US" sz="1200" dirty="0">
                <a:latin typeface="+mn-lt"/>
                <a:cs typeface="Arial" pitchFamily="34" charset="0"/>
              </a:rPr>
              <a:t>stress resilience skills and </a:t>
            </a:r>
            <a:r>
              <a:rPr lang="en-US" sz="1200" b="1" dirty="0">
                <a:latin typeface="+mn-lt"/>
                <a:cs typeface="Arial" pitchFamily="34" charset="0"/>
              </a:rPr>
              <a:t>EXPLAIN</a:t>
            </a:r>
            <a:r>
              <a:rPr lang="en-US" sz="1200" dirty="0">
                <a:latin typeface="+mn-lt"/>
                <a:cs typeface="Arial" pitchFamily="34" charset="0"/>
              </a:rPr>
              <a:t> the benefits of building your</a:t>
            </a:r>
            <a:r>
              <a:rPr lang="en-US" sz="1200" baseline="0" dirty="0">
                <a:latin typeface="+mn-lt"/>
                <a:cs typeface="Arial" pitchFamily="34" charset="0"/>
              </a:rPr>
              <a:t> resilience</a:t>
            </a:r>
            <a:endParaRPr lang="en-US" sz="1200" dirty="0">
              <a:latin typeface="+mn-lt"/>
              <a:cs typeface="Arial" pitchFamily="34" charset="0"/>
            </a:endParaRPr>
          </a:p>
          <a:p>
            <a:pPr marL="0" indent="0">
              <a:lnSpc>
                <a:spcPct val="100000"/>
              </a:lnSpc>
              <a:spcBef>
                <a:spcPts val="0"/>
              </a:spcBef>
              <a:spcAft>
                <a:spcPts val="0"/>
              </a:spcAft>
              <a:buFont typeface="Arial" panose="020B0604020202020204" pitchFamily="34" charset="0"/>
              <a:buNone/>
            </a:pPr>
            <a:endParaRPr lang="en-US" sz="1200" u="none" baseline="0" dirty="0">
              <a:latin typeface="+mn-lt"/>
            </a:endParaRPr>
          </a:p>
        </p:txBody>
      </p:sp>
    </p:spTree>
    <p:extLst>
      <p:ext uri="{BB962C8B-B14F-4D97-AF65-F5344CB8AC3E}">
        <p14:creationId xmlns:p14="http://schemas.microsoft.com/office/powerpoint/2010/main" val="157402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Understanding Stress</a:t>
            </a:r>
          </a:p>
          <a:p>
            <a:pPr marL="0" lvl="0" indent="0">
              <a:lnSpc>
                <a:spcPct val="100000"/>
              </a:lnSpc>
              <a:spcBef>
                <a:spcPts val="0"/>
              </a:spcBef>
              <a:spcAft>
                <a:spcPts val="0"/>
              </a:spcAft>
              <a:buFont typeface="Arial" panose="020B0604020202020204" pitchFamily="34" charset="0"/>
              <a:buNone/>
            </a:pPr>
            <a:endParaRPr lang="en-US" sz="1200" b="1" u="sng"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1" u="sng" baseline="0" dirty="0">
                <a:latin typeface="+mn-lt"/>
                <a:cs typeface="Arial" pitchFamily="34" charset="0"/>
              </a:rPr>
              <a:t>Discussion Questions:</a:t>
            </a:r>
          </a:p>
          <a:p>
            <a:pPr marL="0" lvl="0" indent="0">
              <a:lnSpc>
                <a:spcPct val="100000"/>
              </a:lnSpc>
              <a:spcBef>
                <a:spcPts val="0"/>
              </a:spcBef>
              <a:spcAft>
                <a:spcPts val="0"/>
              </a:spcAft>
              <a:buFont typeface="Arial" panose="020B0604020202020204" pitchFamily="34" charset="0"/>
              <a:buNone/>
            </a:pPr>
            <a:r>
              <a:rPr lang="en-US" sz="1200" b="0" u="none" baseline="0" dirty="0">
                <a:latin typeface="+mn-lt"/>
                <a:cs typeface="Arial" pitchFamily="34" charset="0"/>
              </a:rPr>
              <a:t>-What stresses you out?</a:t>
            </a:r>
          </a:p>
          <a:p>
            <a:pPr marL="0" lvl="0" indent="0">
              <a:lnSpc>
                <a:spcPct val="100000"/>
              </a:lnSpc>
              <a:spcBef>
                <a:spcPts val="0"/>
              </a:spcBef>
              <a:spcAft>
                <a:spcPts val="0"/>
              </a:spcAft>
              <a:buFont typeface="Arial" panose="020B0604020202020204" pitchFamily="34" charset="0"/>
              <a:buNone/>
            </a:pPr>
            <a:r>
              <a:rPr lang="en-US" sz="1200" b="0" u="none" baseline="0" dirty="0">
                <a:latin typeface="+mn-lt"/>
                <a:cs typeface="Arial" pitchFamily="34" charset="0"/>
              </a:rPr>
              <a:t>-How do you know when your stressed?</a:t>
            </a:r>
          </a:p>
          <a:p>
            <a:pPr marL="0" lvl="0" indent="0">
              <a:lnSpc>
                <a:spcPct val="100000"/>
              </a:lnSpc>
              <a:spcBef>
                <a:spcPts val="0"/>
              </a:spcBef>
              <a:spcAft>
                <a:spcPts val="0"/>
              </a:spcAft>
              <a:buFont typeface="Arial" panose="020B0604020202020204" pitchFamily="34" charset="0"/>
              <a:buNone/>
            </a:pPr>
            <a:r>
              <a:rPr lang="en-US" sz="1200" b="0" u="none" baseline="0" dirty="0">
                <a:latin typeface="+mn-lt"/>
                <a:cs typeface="Arial" pitchFamily="34" charset="0"/>
              </a:rPr>
              <a:t>-What is the difference between stress and a stressor?</a:t>
            </a:r>
          </a:p>
          <a:p>
            <a:pPr marL="0" lvl="0" indent="0">
              <a:lnSpc>
                <a:spcPct val="100000"/>
              </a:lnSpc>
              <a:spcBef>
                <a:spcPts val="0"/>
              </a:spcBef>
              <a:spcAft>
                <a:spcPts val="0"/>
              </a:spcAft>
              <a:buFont typeface="Arial" panose="020B0604020202020204" pitchFamily="34" charset="0"/>
              <a:buNone/>
            </a:pPr>
            <a:r>
              <a:rPr lang="en-US" sz="1200" b="0" u="none" baseline="0" dirty="0">
                <a:latin typeface="+mn-lt"/>
                <a:cs typeface="Arial" pitchFamily="34" charset="0"/>
              </a:rPr>
              <a:t>-What are some examples of each?</a:t>
            </a:r>
          </a:p>
          <a:p>
            <a:pPr marL="0" lvl="0" indent="0">
              <a:lnSpc>
                <a:spcPct val="100000"/>
              </a:lnSpc>
              <a:spcBef>
                <a:spcPts val="0"/>
              </a:spcBef>
              <a:spcAft>
                <a:spcPts val="0"/>
              </a:spcAft>
              <a:buFont typeface="Arial" panose="020B0604020202020204" pitchFamily="34" charset="0"/>
              <a:buNone/>
            </a:pPr>
            <a:r>
              <a:rPr lang="en-US" sz="1200" b="0" u="none" baseline="0" dirty="0">
                <a:latin typeface="+mn-lt"/>
                <a:cs typeface="Arial" pitchFamily="34" charset="0"/>
              </a:rPr>
              <a:t>-What is the purpose of stress? Are there any benefits to stress?</a:t>
            </a:r>
          </a:p>
          <a:p>
            <a:pPr marL="0" lvl="0" indent="0">
              <a:lnSpc>
                <a:spcPct val="100000"/>
              </a:lnSpc>
              <a:spcBef>
                <a:spcPts val="0"/>
              </a:spcBef>
              <a:spcAft>
                <a:spcPts val="0"/>
              </a:spcAft>
              <a:buFont typeface="Arial" panose="020B0604020202020204" pitchFamily="34" charset="0"/>
              <a:buNone/>
            </a:pPr>
            <a:endParaRPr lang="en-US" sz="1200" b="1" u="sng"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0" u="none" dirty="0">
                <a:latin typeface="+mn-lt"/>
                <a:cs typeface="Arial" pitchFamily="34" charset="0"/>
              </a:rPr>
              <a:t>Stress happens to us. Stress is our body's</a:t>
            </a:r>
            <a:r>
              <a:rPr lang="en-US" sz="1200" b="0" u="none" baseline="0" dirty="0">
                <a:latin typeface="+mn-lt"/>
                <a:cs typeface="Arial" pitchFamily="34" charset="0"/>
              </a:rPr>
              <a:t> response to a stressor. People react differently to stressors, not everyone has the same response. </a:t>
            </a:r>
          </a:p>
          <a:p>
            <a:pPr marL="0" lvl="0" indent="0">
              <a:lnSpc>
                <a:spcPct val="100000"/>
              </a:lnSpc>
              <a:spcBef>
                <a:spcPts val="0"/>
              </a:spcBef>
              <a:spcAft>
                <a:spcPts val="0"/>
              </a:spcAft>
              <a:buFont typeface="Arial" panose="020B0604020202020204" pitchFamily="34" charset="0"/>
              <a:buNone/>
            </a:pPr>
            <a:endParaRPr lang="en-US" sz="1200" b="0" u="none"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Stress :</a:t>
            </a:r>
          </a:p>
          <a:p>
            <a:pPr marL="628650" lvl="1"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 state of </a:t>
            </a:r>
            <a:r>
              <a:rPr lang="en-US" sz="1200" b="1" i="1" dirty="0">
                <a:latin typeface="+mn-lt"/>
                <a:cs typeface="Arial" panose="020B0604020202020204" pitchFamily="34" charset="0"/>
              </a:rPr>
              <a:t>mental</a:t>
            </a:r>
            <a:r>
              <a:rPr lang="en-US" sz="1200" dirty="0">
                <a:latin typeface="+mn-lt"/>
                <a:cs typeface="Arial" panose="020B0604020202020204" pitchFamily="34" charset="0"/>
              </a:rPr>
              <a:t> or</a:t>
            </a:r>
            <a:r>
              <a:rPr lang="en-US" sz="1200" b="1" dirty="0">
                <a:latin typeface="+mn-lt"/>
                <a:cs typeface="Arial" panose="020B0604020202020204" pitchFamily="34" charset="0"/>
              </a:rPr>
              <a:t> </a:t>
            </a:r>
            <a:r>
              <a:rPr lang="en-US" sz="1200" b="1" i="1" dirty="0">
                <a:latin typeface="+mn-lt"/>
                <a:cs typeface="Arial" panose="020B0604020202020204" pitchFamily="34" charset="0"/>
              </a:rPr>
              <a:t>emotional</a:t>
            </a:r>
            <a:r>
              <a:rPr lang="en-US" sz="1200" b="1" dirty="0">
                <a:latin typeface="+mn-lt"/>
                <a:cs typeface="Arial" panose="020B0604020202020204" pitchFamily="34" charset="0"/>
              </a:rPr>
              <a:t> </a:t>
            </a:r>
            <a:r>
              <a:rPr lang="en-US" sz="1200" dirty="0">
                <a:latin typeface="+mn-lt"/>
                <a:cs typeface="Arial" panose="020B0604020202020204" pitchFamily="34" charset="0"/>
              </a:rPr>
              <a:t>strain, or </a:t>
            </a:r>
            <a:r>
              <a:rPr lang="en-US" sz="1200" b="1" i="1" dirty="0">
                <a:latin typeface="+mn-lt"/>
                <a:cs typeface="Arial" panose="020B0604020202020204" pitchFamily="34" charset="0"/>
              </a:rPr>
              <a:t>tension</a:t>
            </a:r>
            <a:r>
              <a:rPr lang="en-US" sz="1200" dirty="0">
                <a:latin typeface="+mn-lt"/>
                <a:cs typeface="Arial" panose="020B0604020202020204" pitchFamily="34" charset="0"/>
              </a:rPr>
              <a:t> resulting from demanding circumstances</a:t>
            </a:r>
          </a:p>
          <a:p>
            <a:pPr marL="630936" lvl="2"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Associated with an individual’s</a:t>
            </a:r>
            <a:r>
              <a:rPr lang="en-US" sz="1200" b="1" i="1" u="sng" dirty="0">
                <a:latin typeface="+mn-lt"/>
                <a:cs typeface="Arial" panose="020B0604020202020204" pitchFamily="34" charset="0"/>
              </a:rPr>
              <a:t> perception </a:t>
            </a:r>
            <a:r>
              <a:rPr lang="en-US" sz="1200" dirty="0">
                <a:latin typeface="+mn-lt"/>
                <a:cs typeface="Arial" panose="020B0604020202020204" pitchFamily="34" charset="0"/>
              </a:rPr>
              <a:t>of their ability to handle the adverse or demanding circumstances</a:t>
            </a:r>
          </a:p>
          <a:p>
            <a:pPr marL="630936" lvl="2" indent="-173736">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Can have a positive &amp; negative affect on your </a:t>
            </a:r>
            <a:r>
              <a:rPr lang="en-US" sz="1200" b="1" dirty="0">
                <a:latin typeface="+mn-lt"/>
                <a:cs typeface="Arial" panose="020B0604020202020204" pitchFamily="34" charset="0"/>
              </a:rPr>
              <a:t>mind, body, spirit &amp; social </a:t>
            </a:r>
            <a:r>
              <a:rPr lang="en-US" sz="1200" dirty="0">
                <a:latin typeface="+mn-lt"/>
                <a:cs typeface="Arial" pitchFamily="34" charset="0"/>
              </a:rPr>
              <a:t>domains</a:t>
            </a:r>
          </a:p>
          <a:p>
            <a:pPr>
              <a:lnSpc>
                <a:spcPct val="100000"/>
              </a:lnSpc>
              <a:spcBef>
                <a:spcPts val="0"/>
              </a:spcBef>
              <a:spcAft>
                <a:spcPts val="0"/>
              </a:spcAft>
            </a:pPr>
            <a:endParaRPr lang="en-US" sz="1200" b="1"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Stressors:</a:t>
            </a:r>
          </a:p>
          <a:p>
            <a:pPr marL="630936" lvl="2" indent="-173736">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Any event, experience, or environmental conditions that causes stress in an individual</a:t>
            </a:r>
          </a:p>
          <a:p>
            <a:pPr marL="630936" lvl="2" indent="-173736">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These events or experiences are perceived as threats or challenges to individuals and can be physical or psychological </a:t>
            </a:r>
            <a:endParaRPr lang="en-US" sz="1200" u="none" baseline="0" dirty="0">
              <a:latin typeface="+mn-lt"/>
              <a:cs typeface="+mn-cs"/>
            </a:endParaRPr>
          </a:p>
          <a:p>
            <a:pPr marL="630936" lvl="2" indent="-173736">
              <a:lnSpc>
                <a:spcPct val="100000"/>
              </a:lnSpc>
              <a:spcBef>
                <a:spcPts val="0"/>
              </a:spcBef>
              <a:spcAft>
                <a:spcPts val="0"/>
              </a:spcAft>
              <a:buFont typeface="Arial" panose="020B0604020202020204" pitchFamily="34" charset="0"/>
              <a:buChar char="•"/>
            </a:pPr>
            <a:r>
              <a:rPr lang="en-US" sz="1200" b="1" u="none" baseline="0" dirty="0">
                <a:latin typeface="+mn-lt"/>
                <a:cs typeface="+mn-cs"/>
              </a:rPr>
              <a:t>Common stressors: </a:t>
            </a:r>
            <a:r>
              <a:rPr lang="en-US" sz="1200" u="none" baseline="0" dirty="0">
                <a:latin typeface="+mn-lt"/>
                <a:cs typeface="+mn-cs"/>
              </a:rPr>
              <a:t>basic training, field exercises, missions (deployments), trainings, inspections, work, relationships, school </a:t>
            </a:r>
          </a:p>
          <a:p>
            <a:pPr marL="630936" lvl="2" indent="-173736">
              <a:lnSpc>
                <a:spcPct val="100000"/>
              </a:lnSpc>
              <a:spcBef>
                <a:spcPts val="0"/>
              </a:spcBef>
              <a:spcAft>
                <a:spcPts val="0"/>
              </a:spcAft>
              <a:buFont typeface="Arial" panose="020B0604020202020204" pitchFamily="34" charset="0"/>
              <a:buChar char="•"/>
            </a:pPr>
            <a:r>
              <a:rPr lang="en-US" sz="1200" b="1" u="none" baseline="0" dirty="0">
                <a:latin typeface="+mn-lt"/>
                <a:cs typeface="+mn-cs"/>
              </a:rPr>
              <a:t>Common environmental conditions: </a:t>
            </a:r>
            <a:r>
              <a:rPr lang="en-US" sz="1200" kern="1200" dirty="0">
                <a:solidFill>
                  <a:schemeClr val="tx1"/>
                </a:solidFill>
                <a:effectLst/>
                <a:latin typeface="+mn-lt"/>
                <a:ea typeface="+mn-ea"/>
                <a:cs typeface="+mn-cs"/>
              </a:rPr>
              <a:t>geographic location, weather, Climate- hot/cold climates,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smell, noise, toxins, disease, air pollution, traffic, catastrophic events-tornadoes, wild fires, hurricanes, being in the minority</a:t>
            </a:r>
            <a:endParaRPr lang="en-US" sz="1200" u="none" baseline="0" dirty="0">
              <a:latin typeface="+mn-lt"/>
              <a:cs typeface="+mn-cs"/>
            </a:endParaRPr>
          </a:p>
          <a:p>
            <a:pPr marL="630936" lvl="2" indent="-173736">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p:txBody>
      </p:sp>
    </p:spTree>
    <p:extLst>
      <p:ext uri="{BB962C8B-B14F-4D97-AF65-F5344CB8AC3E}">
        <p14:creationId xmlns:p14="http://schemas.microsoft.com/office/powerpoint/2010/main" val="180753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Stress is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-Why do you think stress is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-What is the purpose of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baseline="0" dirty="0">
                <a:latin typeface="+mn-lt"/>
              </a:rPr>
              <a:t>Stress is not a bad thing. We need some levels of stress in our everyday lives. T</a:t>
            </a:r>
            <a:r>
              <a:rPr lang="en-US" sz="1200" kern="1200" dirty="0">
                <a:solidFill>
                  <a:schemeClr val="tx1"/>
                </a:solidFill>
                <a:effectLst/>
                <a:latin typeface="+mn-lt"/>
                <a:ea typeface="+mn-ea"/>
                <a:cs typeface="+mn-cs"/>
              </a:rPr>
              <a:t>oo little or too much stress can negatively impact your performance and ability to accomplish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goals.</a:t>
            </a:r>
            <a:endParaRPr lang="en-US" sz="1200" b="0" i="0"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Stress is essential for: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Strength &amp; toughness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Growth &amp; development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Developing new skills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Meeting challenges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Performing difficult missions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What is the purpose of stress?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It acts as a signal</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It motivates us</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It helps us learn</a:t>
            </a:r>
          </a:p>
          <a:p>
            <a:pPr lvl="0">
              <a:lnSpc>
                <a:spcPct val="100000"/>
              </a:lnSpc>
              <a:spcBef>
                <a:spcPts val="0"/>
              </a:spcBef>
              <a:spcAft>
                <a:spcPts val="0"/>
              </a:spcAft>
            </a:pP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kern="1200" dirty="0">
                <a:solidFill>
                  <a:schemeClr val="tx1"/>
                </a:solidFill>
                <a:effectLst/>
                <a:latin typeface="+mn-lt"/>
                <a:ea typeface="+mn-ea"/>
                <a:cs typeface="+mn-cs"/>
              </a:rPr>
              <a:t>Summary: </a:t>
            </a:r>
          </a:p>
          <a:p>
            <a:pPr lvl="0">
              <a:lnSpc>
                <a:spcPct val="100000"/>
              </a:lnSpc>
              <a:spcBef>
                <a:spcPts val="0"/>
              </a:spcBef>
              <a:spcAft>
                <a:spcPts val="0"/>
              </a:spcAft>
            </a:pPr>
            <a:r>
              <a:rPr lang="en-US" sz="1200" kern="1200" dirty="0">
                <a:solidFill>
                  <a:schemeClr val="tx1"/>
                </a:solidFill>
                <a:effectLst/>
                <a:latin typeface="+mn-lt"/>
                <a:ea typeface="+mn-ea"/>
                <a:cs typeface="+mn-cs"/>
              </a:rPr>
              <a:t>The purpose of stress is to signal to us that something is happening that needs our attention and action. </a:t>
            </a:r>
          </a:p>
          <a:p>
            <a:pPr lvl="0">
              <a:lnSpc>
                <a:spcPct val="100000"/>
              </a:lnSpc>
              <a:spcBef>
                <a:spcPts val="0"/>
              </a:spcBef>
              <a:spcAft>
                <a:spcPts val="0"/>
              </a:spcAft>
            </a:pP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kern="1200" dirty="0">
                <a:solidFill>
                  <a:schemeClr val="tx1"/>
                </a:solidFill>
                <a:effectLst/>
                <a:latin typeface="+mn-lt"/>
                <a:ea typeface="+mn-ea"/>
                <a:cs typeface="+mn-cs"/>
              </a:rPr>
              <a:t>The physical and emotional arousal and discomfort associated with the experience of stress can also motivate us to take action to resolve this discomfort.</a:t>
            </a:r>
          </a:p>
          <a:p>
            <a:pPr lvl="0">
              <a:lnSpc>
                <a:spcPct val="100000"/>
              </a:lnSpc>
              <a:spcBef>
                <a:spcPts val="0"/>
              </a:spcBef>
              <a:spcAft>
                <a:spcPts val="0"/>
              </a:spcAft>
            </a:pPr>
            <a:endParaRPr lang="en-US" sz="1200" kern="1200" dirty="0">
              <a:solidFill>
                <a:schemeClr val="tx1"/>
              </a:solidFill>
              <a:effectLst/>
              <a:latin typeface="+mn-lt"/>
              <a:ea typeface="+mn-ea"/>
              <a:cs typeface="+mn-cs"/>
            </a:endParaRPr>
          </a:p>
          <a:p>
            <a:pPr lvl="0">
              <a:lnSpc>
                <a:spcPct val="100000"/>
              </a:lnSpc>
              <a:spcBef>
                <a:spcPts val="0"/>
              </a:spcBef>
              <a:spcAft>
                <a:spcPts val="0"/>
              </a:spcAft>
            </a:pPr>
            <a:r>
              <a:rPr lang="en-US" sz="1200" kern="1200" dirty="0">
                <a:solidFill>
                  <a:schemeClr val="tx1"/>
                </a:solidFill>
                <a:effectLst/>
                <a:latin typeface="+mn-lt"/>
                <a:ea typeface="+mn-ea"/>
                <a:cs typeface="+mn-cs"/>
              </a:rPr>
              <a:t>Lastly, stress helps us to learn. As you try different strategies to cope with stress you figure out what works for you, and in what situations you can use these same strategies in the future. </a:t>
            </a:r>
            <a:endParaRPr lang="en-US" sz="1200" b="0" u="none" baseline="0" dirty="0">
              <a:latin typeface="+mn-lt"/>
            </a:endParaRPr>
          </a:p>
        </p:txBody>
      </p:sp>
    </p:spTree>
    <p:extLst>
      <p:ext uri="{BB962C8B-B14F-4D97-AF65-F5344CB8AC3E}">
        <p14:creationId xmlns:p14="http://schemas.microsoft.com/office/powerpoint/2010/main" val="138577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Military Demands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latin typeface="+mn-lt"/>
              </a:rPr>
              <a:t>-Can you think of other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career in the military</a:t>
            </a:r>
            <a:r>
              <a:rPr lang="en-US" sz="1200" kern="1200" baseline="0" dirty="0">
                <a:solidFill>
                  <a:schemeClr val="tx1"/>
                </a:solidFill>
                <a:effectLst/>
                <a:latin typeface="+mn-lt"/>
                <a:ea typeface="+mn-ea"/>
                <a:cs typeface="+mn-cs"/>
              </a:rPr>
              <a:t> is bound to be stressful, being resilient is essential for military members to survive threats and accomplish missions. Through resilience, service members will adapt well with these experiences over time.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baseline="0" dirty="0">
                <a:solidFill>
                  <a:schemeClr val="tx1"/>
                </a:solidFill>
                <a:effectLst/>
                <a:latin typeface="+mn-lt"/>
                <a:ea typeface="+mn-ea"/>
                <a:cs typeface="+mn-cs"/>
              </a:rPr>
              <a:t>Meeting the demands of the CG:</a:t>
            </a:r>
            <a:endParaRPr lang="en-US" sz="1200" b="1"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Maintaining a forward presence (deployments)</a:t>
            </a: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In</a:t>
            </a:r>
            <a:r>
              <a:rPr lang="en-US" sz="1200" dirty="0">
                <a:latin typeface="+mn-lt"/>
                <a:ea typeface="ＭＳ Ｐゴシック" charset="0"/>
                <a:cs typeface="Arial" panose="020B0604020202020204" pitchFamily="34" charset="0"/>
              </a:rPr>
              <a:t>creased </a:t>
            </a:r>
            <a:r>
              <a:rPr lang="en-US" altLang="en-US" sz="1200" dirty="0">
                <a:latin typeface="+mn-lt"/>
                <a:cs typeface="Arial" panose="020B0604020202020204" pitchFamily="34" charset="0"/>
              </a:rPr>
              <a:t>work demands with decreased staff</a:t>
            </a: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ＭＳ Ｐゴシック" charset="0"/>
                <a:cs typeface="Arial" panose="020B0604020202020204" pitchFamily="34" charset="0"/>
              </a:rPr>
              <a:t>Leader/management styles </a:t>
            </a: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ＭＳ Ｐゴシック" charset="0"/>
                <a:cs typeface="Arial" panose="020B0604020202020204" pitchFamily="34" charset="0"/>
              </a:rPr>
              <a:t>Career concerns</a:t>
            </a:r>
          </a:p>
          <a:p>
            <a:pPr marL="171450" indent="-171450">
              <a:lnSpc>
                <a:spcPct val="100000"/>
              </a:lnSpc>
              <a:spcBef>
                <a:spcPts val="0"/>
              </a:spcBef>
              <a:spcAft>
                <a:spcPts val="0"/>
              </a:spcAft>
              <a:buFont typeface="Arial" panose="020B0604020202020204" pitchFamily="34" charset="0"/>
              <a:buChar char="•"/>
            </a:pPr>
            <a:r>
              <a:rPr lang="en-US" sz="1200" b="1" dirty="0">
                <a:latin typeface="+mn-lt"/>
                <a:ea typeface="ＭＳ Ｐゴシック" charset="0"/>
                <a:cs typeface="Arial" panose="020B0604020202020204" pitchFamily="34" charset="0"/>
              </a:rPr>
              <a:t>Environmental conditions: </a:t>
            </a:r>
            <a:r>
              <a:rPr lang="en-US" sz="1200" kern="1200" dirty="0">
                <a:solidFill>
                  <a:schemeClr val="tx1"/>
                </a:solidFill>
                <a:effectLst/>
                <a:latin typeface="+mn-lt"/>
                <a:ea typeface="+mn-ea"/>
                <a:cs typeface="+mn-cs"/>
              </a:rPr>
              <a:t>geographic location, weather, Climate- hot/cold climates,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smell, noise, toxins, disease, air pollution, traffic, catastrophic events-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tornadoes, wild fires, hurricanes, being in the minority</a:t>
            </a:r>
            <a:endParaRPr lang="en-US" sz="1200" dirty="0">
              <a:latin typeface="+mn-lt"/>
              <a:ea typeface="ＭＳ Ｐゴシック" charset="0"/>
              <a:cs typeface="Arial" panose="020B0604020202020204" pitchFamily="34" charset="0"/>
            </a:endParaRP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mn-lt"/>
                <a:ea typeface="ＭＳ Ｐゴシック" charset="0"/>
                <a:cs typeface="Arial" panose="020B0604020202020204" pitchFamily="34" charset="0"/>
              </a:rPr>
              <a:t>Certifications, qualifications, &amp; inspections</a:t>
            </a:r>
            <a:endParaRPr lang="en-US" sz="1200" dirty="0">
              <a:latin typeface="+mn-lt"/>
              <a:ea typeface="ＭＳ Ｐゴシック" charset="0"/>
              <a:cs typeface="Arial" panose="020B0604020202020204" pitchFamily="34" charset="0"/>
            </a:endParaRP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ＭＳ Ｐゴシック" charset="0"/>
                <a:cs typeface="Arial" panose="020B0604020202020204" pitchFamily="34" charset="0"/>
              </a:rPr>
              <a:t>Family adjustment,</a:t>
            </a:r>
            <a:r>
              <a:rPr lang="en-US" sz="1200" baseline="0" dirty="0">
                <a:latin typeface="+mn-lt"/>
                <a:ea typeface="ＭＳ Ｐゴシック" charset="0"/>
                <a:cs typeface="Arial" panose="020B0604020202020204" pitchFamily="34" charset="0"/>
              </a:rPr>
              <a:t> </a:t>
            </a:r>
            <a:r>
              <a:rPr lang="en-US" sz="1200" dirty="0">
                <a:latin typeface="+mn-lt"/>
                <a:ea typeface="ＭＳ Ｐゴシック" charset="0"/>
                <a:cs typeface="Arial" panose="020B0604020202020204" pitchFamily="34" charset="0"/>
              </a:rPr>
              <a:t>separations, &amp; </a:t>
            </a:r>
            <a:r>
              <a:rPr lang="en-US" sz="1200" dirty="0" err="1">
                <a:latin typeface="+mn-lt"/>
                <a:ea typeface="ＭＳ Ｐゴシック" charset="0"/>
                <a:cs typeface="Arial" panose="020B0604020202020204" pitchFamily="34" charset="0"/>
              </a:rPr>
              <a:t>PCSing</a:t>
            </a:r>
            <a:r>
              <a:rPr lang="en-US" sz="1200" dirty="0">
                <a:latin typeface="+mn-lt"/>
                <a:ea typeface="ＭＳ Ｐゴシック" charset="0"/>
                <a:cs typeface="Arial" panose="020B0604020202020204" pitchFamily="34" charset="0"/>
              </a:rPr>
              <a:t>  </a:t>
            </a:r>
          </a:p>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cs typeface="Arial" panose="020B0604020202020204" pitchFamily="34" charset="0"/>
              </a:rPr>
              <a:t>Ethical situations between doing “what is right” versus “following the rules”</a:t>
            </a:r>
            <a:endParaRPr lang="en-US" sz="1200" dirty="0">
              <a:latin typeface="+mn-lt"/>
              <a:cs typeface="Arial" pitchFamily="34" charset="0"/>
            </a:endParaRPr>
          </a:p>
        </p:txBody>
      </p:sp>
    </p:spTree>
    <p:extLst>
      <p:ext uri="{BB962C8B-B14F-4D97-AF65-F5344CB8AC3E}">
        <p14:creationId xmlns:p14="http://schemas.microsoft.com/office/powerpoint/2010/main" val="399504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The</a:t>
            </a:r>
            <a:r>
              <a:rPr lang="en-US" sz="1200" b="1" u="sng" baseline="0" dirty="0">
                <a:latin typeface="+mn-lt"/>
                <a:cs typeface="Arial" pitchFamily="34" charset="0"/>
              </a:rPr>
              <a:t> Physiology of Stress</a:t>
            </a:r>
            <a:endParaRPr lang="en-US" sz="1200" b="1" u="sng"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An innate, automatic physiological (a physical change within your brain) response designed to prepare your mind and body to deal with a physical threat.</a:t>
            </a:r>
            <a:endParaRPr lang="en-US" sz="1200" dirty="0">
              <a:effectLst/>
              <a:latin typeface="+mn-lt"/>
            </a:endParaRPr>
          </a:p>
          <a:p>
            <a:pPr>
              <a:lnSpc>
                <a:spcPct val="100000"/>
              </a:lnSpc>
              <a:spcBef>
                <a:spcPts val="0"/>
              </a:spcBef>
              <a:spcAft>
                <a:spcPts val="0"/>
              </a:spcAft>
            </a:pPr>
            <a:r>
              <a:rPr lang="en-US" sz="1200" kern="1200" dirty="0">
                <a:solidFill>
                  <a:schemeClr val="tx1"/>
                </a:solidFill>
                <a:effectLst/>
                <a:latin typeface="+mn-lt"/>
                <a:ea typeface="+mn-ea"/>
                <a:cs typeface="+mn-cs"/>
              </a:rPr>
              <a:t> </a:t>
            </a:r>
            <a:endParaRPr lang="en-US" sz="1200" dirty="0">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stress response is the body’s way of protecting you. It occurs when you encounter a stressor, and when working properly, it helps you stay focused, energetic, and alert and in emergency situations, stress can save your life.</a:t>
            </a:r>
          </a:p>
        </p:txBody>
      </p:sp>
    </p:spTree>
    <p:extLst>
      <p:ext uri="{BB962C8B-B14F-4D97-AF65-F5344CB8AC3E}">
        <p14:creationId xmlns:p14="http://schemas.microsoft.com/office/powerpoint/2010/main" val="137549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The Physiology of Stress </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The stress response begins in the brain. When someone confronts an oncoming threat, the eyes, ears or nose (or all) send the information to the </a:t>
            </a:r>
            <a:r>
              <a:rPr lang="en-US" b="1" dirty="0"/>
              <a:t>amygdala</a:t>
            </a:r>
            <a:r>
              <a:rPr lang="en-US" dirty="0"/>
              <a:t>, an area of the brain that contributes to emotional processing</a:t>
            </a:r>
            <a:r>
              <a:rPr lang="en-US" sz="1200" b="0" i="0" kern="1200" dirty="0">
                <a:solidFill>
                  <a:schemeClr val="tx1"/>
                </a:solidFill>
                <a:effectLst/>
                <a:latin typeface="+mn-lt"/>
                <a:ea typeface="+mn-ea"/>
                <a:cs typeface="+mn-cs"/>
              </a:rPr>
              <a:t> such as fear, anger, and pleasure</a:t>
            </a:r>
            <a:r>
              <a:rPr lang="en-US" dirty="0"/>
              <a:t>.</a:t>
            </a:r>
            <a:r>
              <a:rPr lang="en-US" sz="1200" b="0" i="0" kern="1200" dirty="0">
                <a:solidFill>
                  <a:schemeClr val="tx1"/>
                </a:solidFill>
                <a:effectLst/>
                <a:latin typeface="+mn-lt"/>
                <a:ea typeface="+mn-ea"/>
                <a:cs typeface="+mn-cs"/>
              </a:rPr>
              <a:t> The amygdala interprets the images,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sounds and smells</a:t>
            </a:r>
            <a:r>
              <a:rPr lang="en-US" sz="1200" b="0" i="0" kern="1200" baseline="0" dirty="0">
                <a:solidFill>
                  <a:schemeClr val="tx1"/>
                </a:solidFill>
                <a:effectLst/>
                <a:latin typeface="+mn-lt"/>
                <a:ea typeface="+mn-ea"/>
                <a:cs typeface="+mn-cs"/>
              </a:rPr>
              <a:t> based on </a:t>
            </a:r>
            <a:r>
              <a:rPr lang="en-US" sz="1200" b="0" i="0" kern="1200" dirty="0">
                <a:solidFill>
                  <a:schemeClr val="tx1"/>
                </a:solidFill>
                <a:effectLst/>
                <a:latin typeface="+mn-lt"/>
                <a:ea typeface="+mn-ea"/>
                <a:cs typeface="+mn-cs"/>
              </a:rPr>
              <a:t>memories, beliefs, expectations that are stored in the brain.</a:t>
            </a:r>
            <a:endParaRPr lang="en-US" dirty="0"/>
          </a:p>
          <a:p>
            <a:pPr lvl="0">
              <a:lnSpc>
                <a:spcPct val="100000"/>
              </a:lnSpc>
              <a:spcBef>
                <a:spcPts val="0"/>
              </a:spcBef>
              <a:spcAft>
                <a:spcPts val="0"/>
              </a:spcAft>
            </a:pPr>
            <a:endParaRPr lang="en-US" sz="1200" dirty="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amygdala interprets the images, sounds and smells. When danger is perceived, it instantly sends a distress signal to the </a:t>
            </a:r>
            <a:r>
              <a:rPr lang="en-US" sz="1200" b="1" kern="1200" dirty="0">
                <a:solidFill>
                  <a:schemeClr val="tx1"/>
                </a:solidFill>
                <a:effectLst/>
                <a:latin typeface="+mn-lt"/>
                <a:ea typeface="+mn-ea"/>
                <a:cs typeface="+mn-cs"/>
              </a:rPr>
              <a:t>hypothalamus.</a:t>
            </a:r>
            <a:endParaRPr lang="en-US" sz="1200" dirty="0">
              <a:effectLst/>
              <a:latin typeface="+mn-lt"/>
            </a:endParaRPr>
          </a:p>
          <a:p>
            <a:pPr lvl="0">
              <a:lnSpc>
                <a:spcPct val="100000"/>
              </a:lnSpc>
              <a:spcBef>
                <a:spcPts val="0"/>
              </a:spcBef>
              <a:spcAft>
                <a:spcPts val="0"/>
              </a:spcAft>
            </a:pPr>
            <a:endParaRPr lang="en-US" sz="1200" dirty="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hypothalamus acts like a command center, it sends immediate nerve signals down your spinal cord to the </a:t>
            </a:r>
            <a:r>
              <a:rPr lang="en-US" sz="1200" b="1" kern="1200" dirty="0">
                <a:solidFill>
                  <a:schemeClr val="tx1"/>
                </a:solidFill>
                <a:effectLst/>
                <a:latin typeface="+mn-lt"/>
                <a:ea typeface="+mn-ea"/>
                <a:cs typeface="+mn-cs"/>
              </a:rPr>
              <a:t>adrenal glands </a:t>
            </a:r>
            <a:r>
              <a:rPr lang="en-US" sz="1200" kern="1200" dirty="0">
                <a:solidFill>
                  <a:schemeClr val="tx1"/>
                </a:solidFill>
                <a:effectLst/>
                <a:latin typeface="+mn-lt"/>
                <a:ea typeface="+mn-ea"/>
                <a:cs typeface="+mn-cs"/>
              </a:rPr>
              <a:t>(on top of your kidneys) telling them to release the hormone epinephrine (also known as adrenaline). </a:t>
            </a:r>
            <a:r>
              <a:rPr lang="en-US" sz="1200" b="1" kern="1200" dirty="0">
                <a:solidFill>
                  <a:schemeClr val="tx1"/>
                </a:solidFill>
                <a:effectLst/>
                <a:latin typeface="+mn-lt"/>
                <a:ea typeface="+mn-ea"/>
                <a:cs typeface="+mn-cs"/>
              </a:rPr>
              <a:t>Adrenaline</a:t>
            </a:r>
            <a:r>
              <a:rPr lang="en-US" sz="1200" kern="1200" dirty="0">
                <a:solidFill>
                  <a:schemeClr val="tx1"/>
                </a:solidFill>
                <a:effectLst/>
                <a:latin typeface="+mn-lt"/>
                <a:ea typeface="+mn-ea"/>
                <a:cs typeface="+mn-cs"/>
              </a:rPr>
              <a:t> is released and increases the amount of sugar in your blood.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The hypothalamus also stimulates the </a:t>
            </a:r>
            <a:r>
              <a:rPr lang="en-US" sz="1200" b="1" kern="1200" dirty="0">
                <a:solidFill>
                  <a:schemeClr val="tx1"/>
                </a:solidFill>
                <a:effectLst/>
                <a:latin typeface="+mn-lt"/>
                <a:ea typeface="+mn-ea"/>
                <a:cs typeface="+mn-cs"/>
              </a:rPr>
              <a:t>pituitary gland </a:t>
            </a:r>
            <a:r>
              <a:rPr lang="en-US" sz="1200" kern="1200" dirty="0">
                <a:solidFill>
                  <a:schemeClr val="tx1"/>
                </a:solidFill>
                <a:effectLst/>
                <a:latin typeface="+mn-lt"/>
                <a:ea typeface="+mn-ea"/>
                <a:cs typeface="+mn-cs"/>
              </a:rPr>
              <a:t>to secrete hormones like cortisol and </a:t>
            </a:r>
            <a:r>
              <a:rPr lang="en-US" sz="1200" kern="1200" dirty="0" err="1">
                <a:solidFill>
                  <a:schemeClr val="tx1"/>
                </a:solidFill>
                <a:effectLst/>
                <a:latin typeface="+mn-lt"/>
                <a:ea typeface="+mn-ea"/>
                <a:cs typeface="+mn-cs"/>
              </a:rPr>
              <a:t>dehydropepiandrosterone</a:t>
            </a:r>
            <a:r>
              <a:rPr lang="en-US" sz="1200" kern="1200" dirty="0">
                <a:solidFill>
                  <a:schemeClr val="tx1"/>
                </a:solidFill>
                <a:effectLst/>
                <a:latin typeface="+mn-lt"/>
                <a:ea typeface="+mn-ea"/>
                <a:cs typeface="+mn-cs"/>
              </a:rPr>
              <a:t> (DHEA) into the bloodstream. In the short-term, these hormones help you respond to stress. </a:t>
            </a:r>
          </a:p>
        </p:txBody>
      </p:sp>
    </p:spTree>
    <p:extLst>
      <p:ext uri="{BB962C8B-B14F-4D97-AF65-F5344CB8AC3E}">
        <p14:creationId xmlns:p14="http://schemas.microsoft.com/office/powerpoint/2010/main" val="313104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The Physiology of Stress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hypothalamus acts like a command center, it sends immediate nerve signals down your spinal cord to the </a:t>
            </a:r>
            <a:r>
              <a:rPr lang="en-US" sz="1200" b="1" kern="1200" dirty="0">
                <a:solidFill>
                  <a:schemeClr val="tx1"/>
                </a:solidFill>
                <a:effectLst/>
                <a:latin typeface="+mn-lt"/>
                <a:ea typeface="+mn-ea"/>
                <a:cs typeface="+mn-cs"/>
              </a:rPr>
              <a:t>adrenal glands </a:t>
            </a:r>
            <a:r>
              <a:rPr lang="en-US" sz="1200" kern="1200" dirty="0">
                <a:solidFill>
                  <a:schemeClr val="tx1"/>
                </a:solidFill>
                <a:effectLst/>
                <a:latin typeface="+mn-lt"/>
                <a:ea typeface="+mn-ea"/>
                <a:cs typeface="+mn-cs"/>
              </a:rPr>
              <a:t>(on top of your kidneys) telling them to release the hormone epinephrine (also known as adrenaline). </a:t>
            </a:r>
            <a:r>
              <a:rPr lang="en-US" sz="1200" b="1" kern="1200" dirty="0">
                <a:solidFill>
                  <a:schemeClr val="tx1"/>
                </a:solidFill>
                <a:effectLst/>
                <a:latin typeface="+mn-lt"/>
                <a:ea typeface="+mn-ea"/>
                <a:cs typeface="+mn-cs"/>
              </a:rPr>
              <a:t>Adrenaline</a:t>
            </a:r>
            <a:r>
              <a:rPr lang="en-US" sz="1200" kern="1200" dirty="0">
                <a:solidFill>
                  <a:schemeClr val="tx1"/>
                </a:solidFill>
                <a:effectLst/>
                <a:latin typeface="+mn-lt"/>
                <a:ea typeface="+mn-ea"/>
                <a:cs typeface="+mn-cs"/>
              </a:rPr>
              <a:t> is released and increases the amount of sugar in your blood.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hypothalamus activates the second component of the stress response system- known as the HPA Axis. The Hypothalamic-Pituitary-Adrenal (HPA) Axis is a neuroendocrine system that controls the reaction to stress and regulates many body processes.</a:t>
            </a:r>
            <a:endParaRPr lang="en-US"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ffectLst/>
            </a:endParaRPr>
          </a:p>
          <a:p>
            <a:pPr marL="171450" lvl="0"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As the brain continues to perceive danger, the hypothalamus releases </a:t>
            </a:r>
            <a:r>
              <a:rPr lang="en-US" sz="1200" b="1" kern="1200" dirty="0">
                <a:solidFill>
                  <a:schemeClr val="tx1"/>
                </a:solidFill>
                <a:effectLst/>
                <a:latin typeface="+mn-lt"/>
                <a:ea typeface="+mn-ea"/>
                <a:cs typeface="+mn-cs"/>
              </a:rPr>
              <a:t>corticotrophin</a:t>
            </a:r>
            <a:r>
              <a:rPr lang="en-US" sz="1200" kern="1200" dirty="0">
                <a:solidFill>
                  <a:schemeClr val="tx1"/>
                </a:solidFill>
                <a:effectLst/>
                <a:latin typeface="+mn-lt"/>
                <a:ea typeface="+mn-ea"/>
                <a:cs typeface="+mn-cs"/>
              </a:rPr>
              <a:t>- releasing hormone (CRH), which travels to the pituitary gland (at the bottom of your brain), triggering the release of adrenocorticotropic hormone (ACTH). This hormone travels to the adrenal glands, prompting them to release a stress hormone- cortisol. Cortisol is very important in your stress response- keeping your blood sugar and blood pressure up to help you escape from danger. Too much cortisol over a long period can be bad. High cortisol can cause a number of symptoms throughout your body. General signs and </a:t>
            </a:r>
            <a:r>
              <a:rPr lang="en-US" sz="1200" b="1" kern="1200" dirty="0">
                <a:solidFill>
                  <a:schemeClr val="tx1"/>
                </a:solidFill>
                <a:effectLst/>
                <a:latin typeface="+mn-lt"/>
                <a:ea typeface="+mn-ea"/>
                <a:cs typeface="+mn-cs"/>
              </a:rPr>
              <a:t>symptoms of too much cortisol</a:t>
            </a:r>
            <a:r>
              <a:rPr lang="en-US" sz="1200" kern="1200" dirty="0">
                <a:solidFill>
                  <a:schemeClr val="tx1"/>
                </a:solidFill>
                <a:effectLst/>
                <a:latin typeface="+mn-lt"/>
                <a:ea typeface="+mn-ea"/>
                <a:cs typeface="+mn-cs"/>
              </a:rPr>
              <a:t> include:</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Muscle weakness </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Severe fatigue</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Irritability</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Difficulty concentrating</a:t>
            </a:r>
          </a:p>
          <a:p>
            <a:pPr marL="628650" lvl="1" indent="-171450">
              <a:lnSpc>
                <a:spcPct val="100000"/>
              </a:lnSpc>
              <a:spcBef>
                <a:spcPts val="0"/>
              </a:spcBef>
              <a:spcAft>
                <a:spcPts val="0"/>
              </a:spcAft>
              <a:buFont typeface="Arial" panose="020B0604020202020204" pitchFamily="34" charset="0"/>
              <a:buChar char="•"/>
            </a:pPr>
            <a:r>
              <a:rPr lang="en-US" sz="1200" kern="1200" dirty="0">
                <a:solidFill>
                  <a:schemeClr val="tx1"/>
                </a:solidFill>
                <a:effectLst/>
                <a:latin typeface="+mn-lt"/>
                <a:ea typeface="+mn-ea"/>
                <a:cs typeface="+mn-cs"/>
              </a:rPr>
              <a:t>Headaches</a:t>
            </a:r>
          </a:p>
          <a:p>
            <a:pPr marL="457200" lvl="1" indent="0">
              <a:lnSpc>
                <a:spcPct val="100000"/>
              </a:lnSpc>
              <a:spcBef>
                <a:spcPts val="0"/>
              </a:spcBef>
              <a:spcAft>
                <a:spcPts val="0"/>
              </a:spcAft>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these hormones circulate through the body, your heart beats faster, pushing blood to the muscles, heart, and other vital organs. Pulse rates and blood pressure increases and you breathe faster pumping maximum oxygen to your muscles and brain, increasing alertness. As your body becomes ready to handle the threat (fight or flight response), your senses become keener, your memory more focused and you are less sensitive to pain.</a:t>
            </a:r>
            <a:endParaRPr lang="en-US" dirty="0">
              <a:effectLst/>
            </a:endParaRPr>
          </a:p>
        </p:txBody>
      </p:sp>
    </p:spTree>
    <p:extLst>
      <p:ext uri="{BB962C8B-B14F-4D97-AF65-F5344CB8AC3E}">
        <p14:creationId xmlns:p14="http://schemas.microsoft.com/office/powerpoint/2010/main" val="252372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2A8920-F8FF-4A83-84F1-385799E1A08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104665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A8920-F8FF-4A83-84F1-385799E1A08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255671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A8920-F8FF-4A83-84F1-385799E1A08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246096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44827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82040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C03DE-66D3-4A40-B6E8-F32F029B5E44}"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90375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8C03DE-66D3-4A40-B6E8-F32F029B5E44}"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7720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8C03DE-66D3-4A40-B6E8-F32F029B5E44}"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3182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8C03DE-66D3-4A40-B6E8-F32F029B5E44}"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62137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03DE-66D3-4A40-B6E8-F32F029B5E44}"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3559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99899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A8920-F8FF-4A83-84F1-385799E1A08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3604118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851806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27206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5087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2A8920-F8FF-4A83-84F1-385799E1A08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403923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2A8920-F8FF-4A83-84F1-385799E1A08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375047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2A8920-F8FF-4A83-84F1-385799E1A08A}"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25626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2A8920-F8FF-4A83-84F1-385799E1A08A}"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429003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A8920-F8FF-4A83-84F1-385799E1A08A}"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43127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2A8920-F8FF-4A83-84F1-385799E1A08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88601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2A8920-F8FF-4A83-84F1-385799E1A08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33566B-2A9C-4821-B24A-90BDB6B193B4}" type="slidenum">
              <a:rPr lang="en-US" smtClean="0"/>
              <a:t>‹#›</a:t>
            </a:fld>
            <a:endParaRPr lang="en-US"/>
          </a:p>
        </p:txBody>
      </p:sp>
    </p:spTree>
    <p:extLst>
      <p:ext uri="{BB962C8B-B14F-4D97-AF65-F5344CB8AC3E}">
        <p14:creationId xmlns:p14="http://schemas.microsoft.com/office/powerpoint/2010/main" val="267330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A8920-F8FF-4A83-84F1-385799E1A08A}" type="datetimeFigureOut">
              <a:rPr lang="en-US" smtClean="0"/>
              <a:t>6/20/2023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3566B-2A9C-4821-B24A-90BDB6B193B4}" type="slidenum">
              <a:rPr lang="en-US" smtClean="0"/>
              <a:t>‹#›</a:t>
            </a:fld>
            <a:endParaRPr lang="en-US"/>
          </a:p>
        </p:txBody>
      </p:sp>
    </p:spTree>
    <p:extLst>
      <p:ext uri="{BB962C8B-B14F-4D97-AF65-F5344CB8AC3E}">
        <p14:creationId xmlns:p14="http://schemas.microsoft.com/office/powerpoint/2010/main" val="1524476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03DE-66D3-4A40-B6E8-F32F029B5E44}" type="datetimeFigureOut">
              <a:rPr lang="en-US" smtClean="0"/>
              <a:t>6/20/2023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AD58-BC20-423D-9EE0-CEB8D451534F}" type="slidenum">
              <a:rPr lang="en-US" smtClean="0"/>
              <a:t>‹#›</a:t>
            </a:fld>
            <a:endParaRPr lang="en-US"/>
          </a:p>
        </p:txBody>
      </p:sp>
    </p:spTree>
    <p:extLst>
      <p:ext uri="{BB962C8B-B14F-4D97-AF65-F5344CB8AC3E}">
        <p14:creationId xmlns:p14="http://schemas.microsoft.com/office/powerpoint/2010/main" val="46782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video" Target="https://www.youtube.com/embed/RcGyVTAoXEU?feature=oembed"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microsoft.com/office/2017/06/relationships/model3d" Target="../media/model3d4.glb"/><Relationship Id="rId3" Type="http://schemas.microsoft.com/office/2017/06/relationships/model3d" Target="../media/model3d1.glb"/><Relationship Id="rId21" Type="http://schemas.openxmlformats.org/officeDocument/2006/relationships/image" Target="../media/image24.png"/><Relationship Id="rId7" Type="http://schemas.openxmlformats.org/officeDocument/2006/relationships/image" Target="../media/image12.png"/><Relationship Id="rId12" Type="http://schemas.microsoft.com/office/2017/06/relationships/model3d" Target="../media/model3d3.glb"/><Relationship Id="rId17" Type="http://schemas.openxmlformats.org/officeDocument/2006/relationships/image" Target="../media/image21.png"/><Relationship Id="rId25" Type="http://schemas.openxmlformats.org/officeDocument/2006/relationships/image" Target="../media/image4.png"/><Relationship Id="rId2" Type="http://schemas.openxmlformats.org/officeDocument/2006/relationships/notesSlide" Target="../notesSlides/notesSlide13.xm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3.png"/><Relationship Id="rId5" Type="http://schemas.microsoft.com/office/2017/06/relationships/model3d" Target="../media/model3d2.glb"/><Relationship Id="rId15" Type="http://schemas.openxmlformats.org/officeDocument/2006/relationships/image" Target="../media/image19.png"/><Relationship Id="rId23"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 Id="rId2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New%20Folder/MITIGATE.mpg" TargetMode="External"/><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2.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83000"/>
            <a:ext cx="7772400" cy="1674222"/>
          </a:xfrm>
        </p:spPr>
        <p:txBody>
          <a:bodyPr anchor="ct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Stress &amp; Resilience</a:t>
            </a:r>
            <a:br>
              <a:rPr lang="en-US" sz="5400" b="1" dirty="0">
                <a:latin typeface="Times New Roman" panose="02020603050405020304" pitchFamily="18" charset="0"/>
                <a:cs typeface="Times New Roman" panose="02020603050405020304" pitchFamily="18" charset="0"/>
              </a:rPr>
            </a:br>
            <a:br>
              <a:rPr lang="en-US" sz="5400" b="1" dirty="0">
                <a:latin typeface="Times New Roman"/>
                <a:cs typeface="Times New Roman"/>
              </a:rPr>
            </a:br>
            <a:endParaRPr lang="en-US" sz="1000" b="1">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
            <a:ext cx="9192297" cy="3302076"/>
            <a:chOff x="0" y="0"/>
            <a:chExt cx="9144000" cy="4042611"/>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429162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6421" y="1982161"/>
            <a:ext cx="4350740" cy="4270171"/>
          </a:xfrm>
          <a:prstGeom prst="rect">
            <a:avLst/>
          </a:prstGeom>
        </p:spPr>
      </p:pic>
      <p:graphicFrame>
        <p:nvGraphicFramePr>
          <p:cNvPr id="4" name="Table 3"/>
          <p:cNvGraphicFramePr>
            <a:graphicFrameLocks noGrp="1"/>
          </p:cNvGraphicFramePr>
          <p:nvPr/>
        </p:nvGraphicFramePr>
        <p:xfrm>
          <a:off x="533400" y="2209800"/>
          <a:ext cx="2495868" cy="2384239"/>
        </p:xfrm>
        <a:graphic>
          <a:graphicData uri="http://schemas.openxmlformats.org/drawingml/2006/table">
            <a:tbl>
              <a:tblPr firstRow="1" bandRow="1">
                <a:tableStyleId>{5C22544A-7EE6-4342-B048-85BDC9FD1C3A}</a:tableStyleId>
              </a:tblPr>
              <a:tblGrid>
                <a:gridCol w="2495868">
                  <a:extLst>
                    <a:ext uri="{9D8B030D-6E8A-4147-A177-3AD203B41FA5}">
                      <a16:colId xmlns:a16="http://schemas.microsoft.com/office/drawing/2014/main" val="20000"/>
                    </a:ext>
                  </a:extLst>
                </a:gridCol>
              </a:tblGrid>
              <a:tr h="424942">
                <a:tc>
                  <a:txBody>
                    <a:bodyPr/>
                    <a:lstStyle/>
                    <a:p>
                      <a:pPr algn="ctr"/>
                      <a:r>
                        <a:rPr lang="en-US" sz="1800" dirty="0">
                          <a:latin typeface="Arial" panose="020B0604020202020204" pitchFamily="34" charset="0"/>
                          <a:cs typeface="Arial" panose="020B0604020202020204" pitchFamily="34" charset="0"/>
                        </a:rPr>
                        <a:t>Mind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959297">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narrows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Senses sharpen</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Brain processes information faster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6295866" y="2209799"/>
          <a:ext cx="2495868" cy="3211259"/>
        </p:xfrm>
        <a:graphic>
          <a:graphicData uri="http://schemas.openxmlformats.org/drawingml/2006/table">
            <a:tbl>
              <a:tblPr firstRow="1" bandRow="1">
                <a:tableStyleId>{5C22544A-7EE6-4342-B048-85BDC9FD1C3A}</a:tableStyleId>
              </a:tblPr>
              <a:tblGrid>
                <a:gridCol w="2495868">
                  <a:extLst>
                    <a:ext uri="{9D8B030D-6E8A-4147-A177-3AD203B41FA5}">
                      <a16:colId xmlns:a16="http://schemas.microsoft.com/office/drawing/2014/main" val="20000"/>
                    </a:ext>
                  </a:extLst>
                </a:gridCol>
              </a:tblGrid>
              <a:tr h="424942">
                <a:tc>
                  <a:txBody>
                    <a:bodyPr/>
                    <a:lstStyle/>
                    <a:p>
                      <a:pPr algn="ctr"/>
                      <a:r>
                        <a:rPr lang="en-US" sz="1800" dirty="0">
                          <a:latin typeface="Arial" panose="020B0604020202020204" pitchFamily="34" charset="0"/>
                          <a:cs typeface="Arial" panose="020B0604020202020204" pitchFamily="34" charset="0"/>
                        </a:rPr>
                        <a:t>Body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959297">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Stress hormones released</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Blood redirected to muscles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Blood pressure increases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Energy is used more efficiently </a:t>
                      </a:r>
                      <a:endParaRPr lang="en-US"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Rectangle 2"/>
          <p:cNvSpPr txBox="1">
            <a:spLocks noChangeArrowheads="1"/>
          </p:cNvSpPr>
          <p:nvPr/>
        </p:nvSpPr>
        <p:spPr>
          <a:xfrm>
            <a:off x="552132" y="1408828"/>
            <a:ext cx="82489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cs typeface="Times New Roman" pitchFamily="18" charset="0"/>
              </a:rPr>
              <a:t>The Physiology of Stress</a:t>
            </a:r>
          </a:p>
        </p:txBody>
      </p:sp>
      <p:sp>
        <p:nvSpPr>
          <p:cNvPr id="2" name="TextBox 1"/>
          <p:cNvSpPr txBox="1"/>
          <p:nvPr/>
        </p:nvSpPr>
        <p:spPr>
          <a:xfrm>
            <a:off x="1932230" y="6030342"/>
            <a:ext cx="5700470" cy="646331"/>
          </a:xfrm>
          <a:prstGeom prst="rect">
            <a:avLst/>
          </a:prstGeom>
          <a:noFill/>
          <a:ln>
            <a:solidFill>
              <a:srgbClr val="8BB8E1"/>
            </a:solidFill>
          </a:ln>
        </p:spPr>
        <p:txBody>
          <a:bodyPr wrap="square" rtlCol="0">
            <a:spAutoFit/>
          </a:bodyPr>
          <a:lstStyle/>
          <a:p>
            <a:pPr algn="ctr"/>
            <a:r>
              <a:rPr lang="en-US" b="1" dirty="0">
                <a:latin typeface="Arial" panose="020B0604020202020204" pitchFamily="34" charset="0"/>
                <a:cs typeface="Arial" panose="020B0604020202020204" pitchFamily="34" charset="0"/>
              </a:rPr>
              <a:t>The goal is to provide everyone the capacity to “fight".</a:t>
            </a:r>
          </a:p>
        </p:txBody>
      </p:sp>
      <p:grpSp>
        <p:nvGrpSpPr>
          <p:cNvPr id="10" name="Group 9"/>
          <p:cNvGrpSpPr/>
          <p:nvPr/>
        </p:nvGrpSpPr>
        <p:grpSpPr>
          <a:xfrm>
            <a:off x="0" y="-1"/>
            <a:ext cx="9144000" cy="1303927"/>
            <a:chOff x="-9681581" y="1496529"/>
            <a:chExt cx="9144000" cy="1303927"/>
          </a:xfrm>
        </p:grpSpPr>
        <p:sp>
          <p:nvSpPr>
            <p:cNvPr id="12" name="Title 1"/>
            <p:cNvSpPr txBox="1">
              <a:spLocks/>
            </p:cNvSpPr>
            <p:nvPr/>
          </p:nvSpPr>
          <p:spPr>
            <a:xfrm>
              <a:off x="-9681581" y="1496529"/>
              <a:ext cx="9144000" cy="130392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13" name="Group 12"/>
            <p:cNvGrpSpPr/>
            <p:nvPr/>
          </p:nvGrpSpPr>
          <p:grpSpPr>
            <a:xfrm>
              <a:off x="-7813493" y="1786199"/>
              <a:ext cx="896528" cy="915114"/>
              <a:chOff x="-914400" y="1752600"/>
              <a:chExt cx="816935" cy="816935"/>
            </a:xfrm>
          </p:grpSpPr>
          <p:sp>
            <p:nvSpPr>
              <p:cNvPr id="18" name="Oval 17"/>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4" name="Group 13"/>
            <p:cNvGrpSpPr/>
            <p:nvPr/>
          </p:nvGrpSpPr>
          <p:grpSpPr>
            <a:xfrm>
              <a:off x="-8699263" y="1786199"/>
              <a:ext cx="883997" cy="877900"/>
              <a:chOff x="9134475" y="914400"/>
              <a:chExt cx="883997" cy="877900"/>
            </a:xfrm>
          </p:grpSpPr>
          <p:sp>
            <p:nvSpPr>
              <p:cNvPr id="16" name="Oval 15"/>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6040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46906" y="1435145"/>
            <a:ext cx="8248968" cy="602829"/>
          </a:xfrm>
        </p:spPr>
        <p:txBody>
          <a:bodyPr lIns="0" tIns="0" rIns="0" bIns="0" anchor="b" anchorCtr="0">
            <a:noAutofit/>
          </a:bodyPr>
          <a:lstStyle/>
          <a:p>
            <a:pPr algn="l" eaLnBrk="1" hangingPunct="1"/>
            <a:r>
              <a:rPr lang="en-US" sz="3600" b="1" dirty="0">
                <a:latin typeface="Times New Roman" pitchFamily="18" charset="0"/>
                <a:cs typeface="Times New Roman" pitchFamily="18" charset="0"/>
              </a:rPr>
              <a:t>The Automatic </a:t>
            </a:r>
            <a:r>
              <a:rPr lang="en-US" sz="2800" b="1" dirty="0">
                <a:latin typeface="Times New Roman" pitchFamily="18" charset="0"/>
                <a:cs typeface="Times New Roman" pitchFamily="18" charset="0"/>
              </a:rPr>
              <a:t>(Autonomic) </a:t>
            </a:r>
            <a:r>
              <a:rPr lang="en-US" sz="3600" b="1" dirty="0">
                <a:latin typeface="Times New Roman" pitchFamily="18" charset="0"/>
                <a:cs typeface="Times New Roman" pitchFamily="18" charset="0"/>
              </a:rPr>
              <a:t>Nervous System</a:t>
            </a:r>
          </a:p>
        </p:txBody>
      </p:sp>
      <p:graphicFrame>
        <p:nvGraphicFramePr>
          <p:cNvPr id="2" name="Table 1"/>
          <p:cNvGraphicFramePr>
            <a:graphicFrameLocks noGrp="1"/>
          </p:cNvGraphicFramePr>
          <p:nvPr/>
        </p:nvGraphicFramePr>
        <p:xfrm>
          <a:off x="1205882" y="2209800"/>
          <a:ext cx="6776456" cy="3799114"/>
        </p:xfrm>
        <a:graphic>
          <a:graphicData uri="http://schemas.openxmlformats.org/drawingml/2006/table">
            <a:tbl>
              <a:tblPr firstRow="1" bandRow="1">
                <a:tableStyleId>{5C22544A-7EE6-4342-B048-85BDC9FD1C3A}</a:tableStyleId>
              </a:tblPr>
              <a:tblGrid>
                <a:gridCol w="3388228">
                  <a:extLst>
                    <a:ext uri="{9D8B030D-6E8A-4147-A177-3AD203B41FA5}">
                      <a16:colId xmlns:a16="http://schemas.microsoft.com/office/drawing/2014/main" val="20000"/>
                    </a:ext>
                  </a:extLst>
                </a:gridCol>
                <a:gridCol w="3388228">
                  <a:extLst>
                    <a:ext uri="{9D8B030D-6E8A-4147-A177-3AD203B41FA5}">
                      <a16:colId xmlns:a16="http://schemas.microsoft.com/office/drawing/2014/main" val="20001"/>
                    </a:ext>
                  </a:extLst>
                </a:gridCol>
              </a:tblGrid>
              <a:tr h="489155">
                <a:tc gridSpan="2">
                  <a:txBody>
                    <a:bodyPr/>
                    <a:lstStyle/>
                    <a:p>
                      <a:pPr algn="ctr"/>
                      <a:r>
                        <a:rPr lang="en-US" sz="1800" b="1" dirty="0">
                          <a:solidFill>
                            <a:schemeClr val="bg1"/>
                          </a:solidFill>
                          <a:latin typeface="Arial" panose="020B0604020202020204" pitchFamily="34" charset="0"/>
                          <a:cs typeface="Arial" panose="020B0604020202020204" pitchFamily="34" charset="0"/>
                        </a:rPr>
                        <a:t>The Body's</a:t>
                      </a:r>
                      <a:r>
                        <a:rPr lang="en-US" sz="1800" b="1" baseline="0" dirty="0">
                          <a:solidFill>
                            <a:schemeClr val="bg1"/>
                          </a:solidFill>
                          <a:latin typeface="Arial" panose="020B0604020202020204" pitchFamily="34" charset="0"/>
                          <a:cs typeface="Arial" panose="020B0604020202020204" pitchFamily="34" charset="0"/>
                        </a:rPr>
                        <a:t> Automatic Response to Stress</a:t>
                      </a:r>
                      <a:endParaRPr lang="en-US" sz="18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hMerge="1">
                  <a:txBody>
                    <a:bodyPr/>
                    <a:lstStyle/>
                    <a:p>
                      <a:pPr algn="ctr"/>
                      <a:endParaRPr lang="en-US" sz="1600"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52013">
                <a:tc>
                  <a:txBody>
                    <a:bodyPr/>
                    <a:lstStyle/>
                    <a:p>
                      <a:pPr algn="ctr"/>
                      <a:r>
                        <a:rPr lang="en-US" sz="1800" b="1" dirty="0">
                          <a:latin typeface="Arial" panose="020B0604020202020204" pitchFamily="34" charset="0"/>
                          <a:cs typeface="Arial" panose="020B0604020202020204" pitchFamily="34" charset="0"/>
                        </a:rPr>
                        <a:t>Fight,</a:t>
                      </a:r>
                      <a:r>
                        <a:rPr lang="en-US" sz="1800" b="1" baseline="0" dirty="0">
                          <a:latin typeface="Arial" panose="020B0604020202020204" pitchFamily="34" charset="0"/>
                          <a:cs typeface="Arial" panose="020B0604020202020204" pitchFamily="34" charset="0"/>
                        </a:rPr>
                        <a:t> Flight, or Freeze</a:t>
                      </a:r>
                    </a:p>
                    <a:p>
                      <a:pPr algn="ctr"/>
                      <a:r>
                        <a:rPr lang="en-US" sz="1600" b="0" baseline="0" dirty="0">
                          <a:latin typeface="Arial" panose="020B0604020202020204" pitchFamily="34" charset="0"/>
                          <a:cs typeface="Arial" panose="020B0604020202020204" pitchFamily="34" charset="0"/>
                        </a:rPr>
                        <a:t>(Sympathetic) </a:t>
                      </a: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Rest</a:t>
                      </a:r>
                      <a:r>
                        <a:rPr lang="en-US" sz="1800" b="1" baseline="0" dirty="0">
                          <a:latin typeface="Arial" panose="020B0604020202020204" pitchFamily="34" charset="0"/>
                          <a:cs typeface="Arial" panose="020B0604020202020204" pitchFamily="34" charset="0"/>
                        </a:rPr>
                        <a:t> &amp; Digest</a:t>
                      </a:r>
                    </a:p>
                    <a:p>
                      <a:pPr algn="ctr"/>
                      <a:r>
                        <a:rPr lang="en-US" sz="1600" b="0" baseline="0" dirty="0">
                          <a:latin typeface="Arial" panose="020B0604020202020204" pitchFamily="34" charset="0"/>
                          <a:cs typeface="Arial" panose="020B0604020202020204" pitchFamily="34" charset="0"/>
                        </a:rPr>
                        <a:t>(Parasympathetic)</a:t>
                      </a:r>
                      <a:endParaRPr lang="en-US" sz="1600" b="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657946">
                <a:tc>
                  <a:txBody>
                    <a:bodyPr/>
                    <a:lstStyle/>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Blood</a:t>
                      </a:r>
                      <a:r>
                        <a:rPr lang="en-US" sz="1800" baseline="0" dirty="0">
                          <a:latin typeface="Arial" panose="020B0604020202020204" pitchFamily="34" charset="0"/>
                          <a:cs typeface="Arial" panose="020B0604020202020204" pitchFamily="34" charset="0"/>
                        </a:rPr>
                        <a:t> Pressure</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Heart</a:t>
                      </a:r>
                      <a:r>
                        <a:rPr lang="en-US" sz="1800" baseline="0" dirty="0">
                          <a:latin typeface="Arial" panose="020B0604020202020204" pitchFamily="34" charset="0"/>
                          <a:cs typeface="Arial" panose="020B0604020202020204" pitchFamily="34" charset="0"/>
                        </a:rPr>
                        <a:t> Rate</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Inflammation</a:t>
                      </a: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Blood</a:t>
                      </a:r>
                      <a:r>
                        <a:rPr lang="en-US" sz="1800" baseline="0" dirty="0">
                          <a:latin typeface="Arial" panose="020B0604020202020204" pitchFamily="34" charset="0"/>
                          <a:cs typeface="Arial" panose="020B0604020202020204" pitchFamily="34" charset="0"/>
                        </a:rPr>
                        <a:t> Sugar</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Digestion</a:t>
                      </a: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Brain</a:t>
                      </a:r>
                      <a:r>
                        <a:rPr lang="en-US" sz="1800" baseline="0" dirty="0">
                          <a:latin typeface="Arial" panose="020B0604020202020204" pitchFamily="34" charset="0"/>
                          <a:cs typeface="Arial" panose="020B0604020202020204" pitchFamily="34" charset="0"/>
                        </a:rPr>
                        <a:t> Alertness</a:t>
                      </a:r>
                      <a:endParaRPr lang="en-US" sz="18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Blood</a:t>
                      </a:r>
                      <a:r>
                        <a:rPr lang="en-US" sz="1800" baseline="0" dirty="0">
                          <a:latin typeface="Arial" panose="020B0604020202020204" pitchFamily="34" charset="0"/>
                          <a:cs typeface="Arial" panose="020B0604020202020204" pitchFamily="34" charset="0"/>
                        </a:rPr>
                        <a:t> Pressure</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Heart</a:t>
                      </a:r>
                      <a:r>
                        <a:rPr lang="en-US" sz="1800" baseline="0" dirty="0">
                          <a:latin typeface="Arial" panose="020B0604020202020204" pitchFamily="34" charset="0"/>
                          <a:cs typeface="Arial" panose="020B0604020202020204" pitchFamily="34" charset="0"/>
                        </a:rPr>
                        <a:t> Rate</a:t>
                      </a: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Inflammation</a:t>
                      </a: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Blood</a:t>
                      </a:r>
                      <a:r>
                        <a:rPr lang="en-US" sz="1800" baseline="0" dirty="0">
                          <a:latin typeface="Arial" panose="020B0604020202020204" pitchFamily="34" charset="0"/>
                          <a:cs typeface="Arial" panose="020B0604020202020204" pitchFamily="34" charset="0"/>
                        </a:rPr>
                        <a:t> Sugar</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Digestion</a:t>
                      </a:r>
                    </a:p>
                    <a:p>
                      <a:pPr marL="0" marR="0" lvl="0" indent="0" algn="l" defTabSz="914400" rtl="0" eaLnBrk="1" fontAlgn="auto" latinLnBrk="0" hangingPunct="1">
                        <a:lnSpc>
                          <a:spcPct val="124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Brain</a:t>
                      </a:r>
                      <a:r>
                        <a:rPr lang="en-US" sz="1800" baseline="0" dirty="0">
                          <a:latin typeface="Arial" panose="020B0604020202020204" pitchFamily="34" charset="0"/>
                          <a:cs typeface="Arial" panose="020B0604020202020204" pitchFamily="34" charset="0"/>
                        </a:rPr>
                        <a:t> Alertness</a:t>
                      </a:r>
                      <a:endParaRPr lang="en-US" sz="1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nvGraphicFramePr>
        <p:xfrm>
          <a:off x="10887075" y="29718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10000"/>
                  </a:ext>
                </a:extLst>
              </a:tr>
            </a:tbl>
          </a:graphicData>
        </a:graphic>
      </p:graphicFrame>
      <p:grpSp>
        <p:nvGrpSpPr>
          <p:cNvPr id="4" name="Group 3">
            <a:extLst>
              <a:ext uri="{FF2B5EF4-FFF2-40B4-BE49-F238E27FC236}">
                <a16:creationId xmlns:a16="http://schemas.microsoft.com/office/drawing/2014/main" id="{D559CD3B-8D52-F4DC-DC26-75EAF3E7589D}"/>
              </a:ext>
            </a:extLst>
          </p:cNvPr>
          <p:cNvGrpSpPr/>
          <p:nvPr/>
        </p:nvGrpSpPr>
        <p:grpSpPr>
          <a:xfrm>
            <a:off x="0" y="-23052"/>
            <a:ext cx="9144000" cy="1458197"/>
            <a:chOff x="-9633285" y="1601170"/>
            <a:chExt cx="9144000" cy="1191237"/>
          </a:xfrm>
        </p:grpSpPr>
        <p:sp>
          <p:nvSpPr>
            <p:cNvPr id="5" name="Title 1">
              <a:extLst>
                <a:ext uri="{FF2B5EF4-FFF2-40B4-BE49-F238E27FC236}">
                  <a16:creationId xmlns:a16="http://schemas.microsoft.com/office/drawing/2014/main" id="{64C1FE57-7326-D720-53EB-AD704B4A0361}"/>
                </a:ext>
              </a:extLst>
            </p:cNvPr>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6" name="Group 5">
              <a:extLst>
                <a:ext uri="{FF2B5EF4-FFF2-40B4-BE49-F238E27FC236}">
                  <a16:creationId xmlns:a16="http://schemas.microsoft.com/office/drawing/2014/main" id="{91CF37D8-6659-C614-8A9A-8756D436988C}"/>
                </a:ext>
              </a:extLst>
            </p:cNvPr>
            <p:cNvGrpSpPr/>
            <p:nvPr/>
          </p:nvGrpSpPr>
          <p:grpSpPr>
            <a:xfrm>
              <a:off x="-7813493" y="1786199"/>
              <a:ext cx="896528" cy="915114"/>
              <a:chOff x="-914400" y="1752600"/>
              <a:chExt cx="816935" cy="816935"/>
            </a:xfrm>
          </p:grpSpPr>
          <p:sp>
            <p:nvSpPr>
              <p:cNvPr id="11" name="Oval 10">
                <a:extLst>
                  <a:ext uri="{FF2B5EF4-FFF2-40B4-BE49-F238E27FC236}">
                    <a16:creationId xmlns:a16="http://schemas.microsoft.com/office/drawing/2014/main" id="{ED139254-7BA8-B7D7-E284-4CF1791F08D1}"/>
                  </a:ext>
                </a:extLst>
              </p:cNvPr>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E18747B-DADF-301B-76EE-7C0B7DB3A8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7" name="Group 6">
              <a:extLst>
                <a:ext uri="{FF2B5EF4-FFF2-40B4-BE49-F238E27FC236}">
                  <a16:creationId xmlns:a16="http://schemas.microsoft.com/office/drawing/2014/main" id="{846A1F4D-97EB-7986-9BA8-29FB8F513EC0}"/>
                </a:ext>
              </a:extLst>
            </p:cNvPr>
            <p:cNvGrpSpPr/>
            <p:nvPr/>
          </p:nvGrpSpPr>
          <p:grpSpPr>
            <a:xfrm>
              <a:off x="-8699263" y="1786199"/>
              <a:ext cx="883997" cy="877900"/>
              <a:chOff x="9134475" y="914400"/>
              <a:chExt cx="883997" cy="877900"/>
            </a:xfrm>
          </p:grpSpPr>
          <p:sp>
            <p:nvSpPr>
              <p:cNvPr id="9" name="Oval 8">
                <a:extLst>
                  <a:ext uri="{FF2B5EF4-FFF2-40B4-BE49-F238E27FC236}">
                    <a16:creationId xmlns:a16="http://schemas.microsoft.com/office/drawing/2014/main" id="{7EF3468E-4FA2-5DAA-F2BF-7957260B8D55}"/>
                  </a:ext>
                </a:extLst>
              </p:cNvPr>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AF3E6935-E4B4-EB6A-E7E8-3C36E2FC2B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8" name="Picture 7">
              <a:extLst>
                <a:ext uri="{FF2B5EF4-FFF2-40B4-BE49-F238E27FC236}">
                  <a16:creationId xmlns:a16="http://schemas.microsoft.com/office/drawing/2014/main" id="{BD2C68CF-4D12-5C37-3EB4-1B1A75A0F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33451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52132" y="1379332"/>
            <a:ext cx="8248968" cy="602829"/>
          </a:xfrm>
        </p:spPr>
        <p:txBody>
          <a:bodyPr lIns="0" tIns="0" rIns="0" bIns="0" anchor="b" anchorCtr="0"/>
          <a:lstStyle/>
          <a:p>
            <a:pPr algn="l" eaLnBrk="1" hangingPunct="1"/>
            <a:r>
              <a:rPr lang="en-US" sz="3600" b="1" dirty="0">
                <a:latin typeface="Times New Roman" pitchFamily="18" charset="0"/>
                <a:cs typeface="Times New Roman" pitchFamily="18" charset="0"/>
              </a:rPr>
              <a:t>Video: How to Make Stress Your Friend</a:t>
            </a:r>
          </a:p>
        </p:txBody>
      </p:sp>
      <p:sp>
        <p:nvSpPr>
          <p:cNvPr id="7171" name="Rectangle 3"/>
          <p:cNvSpPr>
            <a:spLocks noGrp="1" noChangeArrowheads="1"/>
          </p:cNvSpPr>
          <p:nvPr>
            <p:ph type="body" sz="half" idx="4294967295"/>
          </p:nvPr>
        </p:nvSpPr>
        <p:spPr>
          <a:xfrm>
            <a:off x="542843" y="2623055"/>
            <a:ext cx="8220157" cy="3647440"/>
          </a:xfrm>
        </p:spPr>
        <p:txBody>
          <a:bodyPr>
            <a:normAutofit/>
          </a:bodyPr>
          <a:lstStyle/>
          <a:p>
            <a:pPr lvl="1">
              <a:spcBef>
                <a:spcPts val="0"/>
              </a:spcBef>
            </a:pPr>
            <a:endParaRPr lang="en-US" sz="1400" dirty="0">
              <a:latin typeface="Arial" pitchFamily="34" charset="0"/>
              <a:cs typeface="Arial" pitchFamily="34" charset="0"/>
            </a:endParaRPr>
          </a:p>
          <a:p>
            <a:pPr>
              <a:spcBef>
                <a:spcPts val="0"/>
              </a:spcBef>
            </a:pPr>
            <a:endParaRPr lang="en-US" sz="1800" dirty="0">
              <a:latin typeface="Arial" pitchFamily="34" charset="0"/>
              <a:cs typeface="Arial" pitchFamily="34" charset="0"/>
            </a:endParaRPr>
          </a:p>
        </p:txBody>
      </p:sp>
      <p:grpSp>
        <p:nvGrpSpPr>
          <p:cNvPr id="6" name="Group 5"/>
          <p:cNvGrpSpPr/>
          <p:nvPr/>
        </p:nvGrpSpPr>
        <p:grpSpPr>
          <a:xfrm>
            <a:off x="0" y="0"/>
            <a:ext cx="9144000" cy="1191237"/>
            <a:chOff x="-9737926" y="1528727"/>
            <a:chExt cx="9144000" cy="1191237"/>
          </a:xfrm>
        </p:grpSpPr>
        <p:sp>
          <p:nvSpPr>
            <p:cNvPr id="7" name="Title 1"/>
            <p:cNvSpPr txBox="1">
              <a:spLocks/>
            </p:cNvSpPr>
            <p:nvPr/>
          </p:nvSpPr>
          <p:spPr>
            <a:xfrm>
              <a:off x="-9737926" y="1528727"/>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Online Media 2" title="How to make stress your friend | Kelly McGonigal">
            <a:hlinkClick r:id="" action="ppaction://media"/>
            <a:extLst>
              <a:ext uri="{FF2B5EF4-FFF2-40B4-BE49-F238E27FC236}">
                <a16:creationId xmlns:a16="http://schemas.microsoft.com/office/drawing/2014/main" id="{CEEF49E4-6C53-B76E-BB5F-62C66850E484}"/>
              </a:ext>
            </a:extLst>
          </p:cNvPr>
          <p:cNvPicPr>
            <a:picLocks noRot="1" noChangeAspect="1"/>
          </p:cNvPicPr>
          <p:nvPr>
            <a:videoFile r:link="rId1"/>
          </p:nvPr>
        </p:nvPicPr>
        <p:blipFill>
          <a:blip r:embed="rId7"/>
          <a:stretch>
            <a:fillRect/>
          </a:stretch>
        </p:blipFill>
        <p:spPr>
          <a:xfrm>
            <a:off x="912781" y="2280169"/>
            <a:ext cx="7480280" cy="4226358"/>
          </a:xfrm>
          <a:prstGeom prst="rect">
            <a:avLst/>
          </a:prstGeom>
        </p:spPr>
      </p:pic>
    </p:spTree>
    <p:extLst>
      <p:ext uri="{BB962C8B-B14F-4D97-AF65-F5344CB8AC3E}">
        <p14:creationId xmlns:p14="http://schemas.microsoft.com/office/powerpoint/2010/main" val="24735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43486FE-5591-47DD-87B4-AB8549B35BD9}"/>
              </a:ext>
            </a:extLst>
          </p:cNvPr>
          <p:cNvSpPr txBox="1"/>
          <p:nvPr/>
        </p:nvSpPr>
        <p:spPr>
          <a:xfrm>
            <a:off x="1763552" y="1172649"/>
            <a:ext cx="5287814" cy="507831"/>
          </a:xfrm>
          <a:prstGeom prst="rect">
            <a:avLst/>
          </a:prstGeom>
          <a:noFill/>
        </p:spPr>
        <p:txBody>
          <a:bodyPr wrap="square" rtlCol="0">
            <a:spAutoFit/>
          </a:bodyPr>
          <a:lstStyle/>
          <a:p>
            <a:pPr algn="ctr"/>
            <a:r>
              <a:rPr lang="en-US" sz="2700" b="1" dirty="0">
                <a:latin typeface="Times New Roman" panose="02020603050405020304" pitchFamily="18" charset="0"/>
                <a:cs typeface="Times New Roman" panose="02020603050405020304" pitchFamily="18" charset="0"/>
              </a:rPr>
              <a:t>Expanded Stress Continuum</a:t>
            </a:r>
          </a:p>
        </p:txBody>
      </p:sp>
      <p:grpSp>
        <p:nvGrpSpPr>
          <p:cNvPr id="33" name="Group 32">
            <a:extLst>
              <a:ext uri="{FF2B5EF4-FFF2-40B4-BE49-F238E27FC236}">
                <a16:creationId xmlns:a16="http://schemas.microsoft.com/office/drawing/2014/main" id="{069A74F4-92A3-4A3B-A9C5-2C41F1893276}"/>
              </a:ext>
            </a:extLst>
          </p:cNvPr>
          <p:cNvGrpSpPr/>
          <p:nvPr/>
        </p:nvGrpSpPr>
        <p:grpSpPr>
          <a:xfrm>
            <a:off x="1662216" y="5818210"/>
            <a:ext cx="143936" cy="408313"/>
            <a:chOff x="1662216" y="5818210"/>
            <a:chExt cx="569532" cy="408313"/>
          </a:xfrm>
        </p:grpSpPr>
        <mc:AlternateContent xmlns:mc="http://schemas.openxmlformats.org/markup-compatibility/2006">
          <mc:Choice xmlns:am3d="http://schemas.microsoft.com/office/drawing/2017/model3d" Requires="am3d">
            <p:graphicFrame>
              <p:nvGraphicFramePr>
                <p:cNvPr id="26" name="3D Model 25">
                  <a:extLst>
                    <a:ext uri="{FF2B5EF4-FFF2-40B4-BE49-F238E27FC236}">
                      <a16:creationId xmlns:a16="http://schemas.microsoft.com/office/drawing/2014/main" id="{54CF93C4-A95A-46FD-9417-A235A3FD503E}"/>
                    </a:ext>
                  </a:extLst>
                </p:cNvPr>
                <p:cNvGraphicFramePr>
                  <a:graphicFrameLocks noChangeAspect="1"/>
                </p:cNvGraphicFramePr>
                <p:nvPr/>
              </p:nvGraphicFramePr>
              <p:xfrm>
                <a:off x="1662216" y="5818210"/>
                <a:ext cx="562643" cy="146229"/>
              </p:xfrm>
              <a:graphic>
                <a:graphicData uri="http://schemas.microsoft.com/office/drawing/2017/model3d">
                  <am3d:model3d r:embed="rId3">
                    <am3d:spPr>
                      <a:xfrm>
                        <a:off x="0" y="0"/>
                        <a:ext cx="142195" cy="14622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4"/>
                    </am3d:raster>
                    <am3d:objViewport viewportSz="1528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3D Model 25">
                  <a:extLst>
                    <a:ext uri="{FF2B5EF4-FFF2-40B4-BE49-F238E27FC236}">
                      <a16:creationId xmlns:a16="http://schemas.microsoft.com/office/drawing/2014/main" id="{54CF93C4-A95A-46FD-9417-A235A3FD503E}"/>
                    </a:ext>
                  </a:extLst>
                </p:cNvPr>
                <p:cNvPicPr>
                  <a:picLocks noGrp="1" noRot="1" noChangeAspect="1" noMove="1" noResize="1" noEditPoints="1" noAdjustHandles="1" noChangeArrowheads="1" noChangeShapeType="1" noCrop="1"/>
                </p:cNvPicPr>
                <p:nvPr/>
              </p:nvPicPr>
              <p:blipFill>
                <a:blip r:embed="rId4"/>
                <a:stretch>
                  <a:fillRect/>
                </a:stretch>
              </p:blipFill>
              <p:spPr>
                <a:xfrm>
                  <a:off x="1662216" y="5818210"/>
                  <a:ext cx="142195" cy="1462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9" name="3D Model 28">
                  <a:extLst>
                    <a:ext uri="{FF2B5EF4-FFF2-40B4-BE49-F238E27FC236}">
                      <a16:creationId xmlns:a16="http://schemas.microsoft.com/office/drawing/2014/main" id="{601C2A2B-7BF2-49F5-93E0-C6CBE024AEA7}"/>
                    </a:ext>
                  </a:extLst>
                </p:cNvPr>
                <p:cNvGraphicFramePr>
                  <a:graphicFrameLocks noChangeAspect="1"/>
                </p:cNvGraphicFramePr>
                <p:nvPr/>
              </p:nvGraphicFramePr>
              <p:xfrm flipV="1">
                <a:off x="1686691" y="6080139"/>
                <a:ext cx="545057" cy="146384"/>
              </p:xfrm>
              <a:graphic>
                <a:graphicData uri="http://schemas.microsoft.com/office/drawing/2017/model3d">
                  <am3d:model3d r:embed="rId5">
                    <am3d:spPr>
                      <a:xfrm flipV="1">
                        <a:off x="0" y="0"/>
                        <a:ext cx="137751"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6"/>
                    </am3d:raster>
                    <am3d:objViewport viewportSz="1481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9" name="3D Model 28">
                  <a:extLst>
                    <a:ext uri="{FF2B5EF4-FFF2-40B4-BE49-F238E27FC236}">
                      <a16:creationId xmlns:a16="http://schemas.microsoft.com/office/drawing/2014/main" id="{601C2A2B-7BF2-49F5-93E0-C6CBE024AEA7}"/>
                    </a:ext>
                  </a:extLst>
                </p:cNvPr>
                <p:cNvPicPr>
                  <a:picLocks noGrp="1" noRot="1" noChangeAspect="1" noMove="1" noResize="1" noEditPoints="1" noAdjustHandles="1" noChangeArrowheads="1" noChangeShapeType="1" noCrop="1"/>
                </p:cNvPicPr>
                <p:nvPr/>
              </p:nvPicPr>
              <p:blipFill>
                <a:blip r:embed="rId6"/>
                <a:stretch>
                  <a:fillRect/>
                </a:stretch>
              </p:blipFill>
              <p:spPr>
                <a:xfrm flipV="1">
                  <a:off x="1668401" y="6080139"/>
                  <a:ext cx="137751" cy="146384"/>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31" name="3D Model 30">
                <a:extLst>
                  <a:ext uri="{FF2B5EF4-FFF2-40B4-BE49-F238E27FC236}">
                    <a16:creationId xmlns:a16="http://schemas.microsoft.com/office/drawing/2014/main" id="{4E241888-5BC5-4BC1-B047-F6ED8CA09EE6}"/>
                  </a:ext>
                </a:extLst>
              </p:cNvPr>
              <p:cNvGraphicFramePr>
                <a:graphicFrameLocks noChangeAspect="1"/>
              </p:cNvGraphicFramePr>
              <p:nvPr/>
            </p:nvGraphicFramePr>
            <p:xfrm flipV="1">
              <a:off x="1405409" y="5972128"/>
              <a:ext cx="516052" cy="138595"/>
            </p:xfrm>
            <a:graphic>
              <a:graphicData uri="http://schemas.microsoft.com/office/drawing/2017/model3d">
                <am3d:model3d r:embed="rId5">
                  <am3d:spPr>
                    <a:xfrm flipV="1">
                      <a:off x="0" y="0"/>
                      <a:ext cx="516052" cy="138595"/>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7"/>
                  </am3d:raster>
                  <am3d:objViewport viewportSz="5550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a:extLst>
                  <a:ext uri="{FF2B5EF4-FFF2-40B4-BE49-F238E27FC236}">
                    <a16:creationId xmlns:a16="http://schemas.microsoft.com/office/drawing/2014/main" id="{4E241888-5BC5-4BC1-B047-F6ED8CA09EE6}"/>
                  </a:ext>
                </a:extLst>
              </p:cNvPr>
              <p:cNvPicPr>
                <a:picLocks noGrp="1" noRot="1" noChangeAspect="1" noMove="1" noResize="1" noEditPoints="1" noAdjustHandles="1" noChangeArrowheads="1" noChangeShapeType="1" noCrop="1"/>
              </p:cNvPicPr>
              <p:nvPr/>
            </p:nvPicPr>
            <p:blipFill>
              <a:blip r:embed="rId7"/>
              <a:stretch>
                <a:fillRect/>
              </a:stretch>
            </p:blipFill>
            <p:spPr>
              <a:xfrm flipV="1">
                <a:off x="1405409" y="5972128"/>
                <a:ext cx="516052" cy="138595"/>
              </a:xfrm>
              <a:prstGeom prst="rect">
                <a:avLst/>
              </a:prstGeom>
            </p:spPr>
          </p:pic>
        </mc:Fallback>
      </mc:AlternateContent>
      <p:grpSp>
        <p:nvGrpSpPr>
          <p:cNvPr id="51" name="Group 50">
            <a:extLst>
              <a:ext uri="{FF2B5EF4-FFF2-40B4-BE49-F238E27FC236}">
                <a16:creationId xmlns:a16="http://schemas.microsoft.com/office/drawing/2014/main" id="{24E4AD47-0BEB-482F-A7DF-4987A202CC91}"/>
              </a:ext>
            </a:extLst>
          </p:cNvPr>
          <p:cNvGrpSpPr/>
          <p:nvPr/>
        </p:nvGrpSpPr>
        <p:grpSpPr>
          <a:xfrm>
            <a:off x="7286637" y="6010553"/>
            <a:ext cx="612746" cy="285918"/>
            <a:chOff x="2725820" y="6571669"/>
            <a:chExt cx="601725" cy="247105"/>
          </a:xfrm>
        </p:grpSpPr>
        <mc:AlternateContent xmlns:mc="http://schemas.openxmlformats.org/markup-compatibility/2006">
          <mc:Choice xmlns:am3d="http://schemas.microsoft.com/office/drawing/2017/model3d" Requires="am3d">
            <p:graphicFrame>
              <p:nvGraphicFramePr>
                <p:cNvPr id="52" name="3D Model 51">
                  <a:extLst>
                    <a:ext uri="{FF2B5EF4-FFF2-40B4-BE49-F238E27FC236}">
                      <a16:creationId xmlns:a16="http://schemas.microsoft.com/office/drawing/2014/main" id="{23A3D68E-37A3-4833-AF7B-B6C1215024AC}"/>
                    </a:ext>
                  </a:extLst>
                </p:cNvPr>
                <p:cNvGraphicFramePr>
                  <a:graphicFrameLocks noChangeAspect="1"/>
                </p:cNvGraphicFramePr>
                <p:nvPr/>
              </p:nvGraphicFramePr>
              <p:xfrm>
                <a:off x="2739015" y="6662802"/>
                <a:ext cx="588530" cy="155972"/>
              </p:xfrm>
              <a:graphic>
                <a:graphicData uri="http://schemas.microsoft.com/office/drawing/2017/model3d">
                  <am3d:model3d r:embed="rId3">
                    <am3d:spPr>
                      <a:xfrm>
                        <a:off x="0" y="0"/>
                        <a:ext cx="599309" cy="180471"/>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474894" ay="1115017" az="152204"/>
                      <am3d:postTrans dx="0" dy="0" dz="0"/>
                    </am3d:trans>
                    <am3d:raster rName="Office3DRenderer" rVer="16.0.8326">
                      <am3d:blip r:embed="rId8"/>
                    </am3d:raster>
                    <am3d:objViewport viewportSz="615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3D Model 51">
                  <a:extLst>
                    <a:ext uri="{FF2B5EF4-FFF2-40B4-BE49-F238E27FC236}">
                      <a16:creationId xmlns:a16="http://schemas.microsoft.com/office/drawing/2014/main" id="{23A3D68E-37A3-4833-AF7B-B6C1215024AC}"/>
                    </a:ext>
                  </a:extLst>
                </p:cNvPr>
                <p:cNvPicPr>
                  <a:picLocks noGrp="1" noRot="1" noChangeAspect="1" noMove="1" noResize="1" noEditPoints="1" noAdjustHandles="1" noChangeArrowheads="1" noChangeShapeType="1" noCrop="1"/>
                </p:cNvPicPr>
                <p:nvPr/>
              </p:nvPicPr>
              <p:blipFill>
                <a:blip r:embed="rId8"/>
                <a:stretch>
                  <a:fillRect/>
                </a:stretch>
              </p:blipFill>
              <p:spPr>
                <a:xfrm>
                  <a:off x="7300074" y="6116000"/>
                  <a:ext cx="599309" cy="1804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3" name="3D Model 52">
                  <a:extLst>
                    <a:ext uri="{FF2B5EF4-FFF2-40B4-BE49-F238E27FC236}">
                      <a16:creationId xmlns:a16="http://schemas.microsoft.com/office/drawing/2014/main" id="{159A51AC-0BA3-4E6A-87F3-4F86ABE8187F}"/>
                    </a:ext>
                  </a:extLst>
                </p:cNvPr>
                <p:cNvGraphicFramePr>
                  <a:graphicFrameLocks noChangeAspect="1"/>
                </p:cNvGraphicFramePr>
                <p:nvPr/>
              </p:nvGraphicFramePr>
              <p:xfrm flipV="1">
                <a:off x="2725820" y="6571669"/>
                <a:ext cx="545056" cy="146384"/>
              </p:xfrm>
              <a:graphic>
                <a:graphicData uri="http://schemas.microsoft.com/office/drawing/2017/model3d">
                  <am3d:model3d r:embed="rId5">
                    <am3d:spPr>
                      <a:xfrm flipV="1">
                        <a:off x="0" y="0"/>
                        <a:ext cx="555039" cy="169377"/>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9"/>
                    </am3d:raster>
                    <am3d:objViewport viewportSz="5970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3" name="3D Model 52">
                  <a:extLst>
                    <a:ext uri="{FF2B5EF4-FFF2-40B4-BE49-F238E27FC236}">
                      <a16:creationId xmlns:a16="http://schemas.microsoft.com/office/drawing/2014/main" id="{159A51AC-0BA3-4E6A-87F3-4F86ABE8187F}"/>
                    </a:ext>
                  </a:extLst>
                </p:cNvPr>
                <p:cNvPicPr>
                  <a:picLocks noGrp="1" noRot="1" noChangeAspect="1" noMove="1" noResize="1" noEditPoints="1" noAdjustHandles="1" noChangeArrowheads="1" noChangeShapeType="1" noCrop="1"/>
                </p:cNvPicPr>
                <p:nvPr/>
              </p:nvPicPr>
              <p:blipFill>
                <a:blip r:embed="rId9"/>
                <a:stretch>
                  <a:fillRect/>
                </a:stretch>
              </p:blipFill>
              <p:spPr>
                <a:xfrm flipV="1">
                  <a:off x="7286637" y="6010553"/>
                  <a:ext cx="555039" cy="169377"/>
                </a:xfrm>
                <a:prstGeom prst="rect">
                  <a:avLst/>
                </a:prstGeom>
              </p:spPr>
            </p:pic>
          </mc:Fallback>
        </mc:AlternateContent>
      </p:grpSp>
      <p:grpSp>
        <p:nvGrpSpPr>
          <p:cNvPr id="45" name="Group 44">
            <a:extLst>
              <a:ext uri="{FF2B5EF4-FFF2-40B4-BE49-F238E27FC236}">
                <a16:creationId xmlns:a16="http://schemas.microsoft.com/office/drawing/2014/main" id="{264512B6-3508-40A6-A266-FC07AB078CF2}"/>
              </a:ext>
            </a:extLst>
          </p:cNvPr>
          <p:cNvGrpSpPr/>
          <p:nvPr/>
        </p:nvGrpSpPr>
        <p:grpSpPr>
          <a:xfrm>
            <a:off x="4602989" y="6024997"/>
            <a:ext cx="560844" cy="252665"/>
            <a:chOff x="1686690" y="6040579"/>
            <a:chExt cx="560844" cy="252665"/>
          </a:xfrm>
        </p:grpSpPr>
        <mc:AlternateContent xmlns:mc="http://schemas.openxmlformats.org/markup-compatibility/2006">
          <mc:Choice xmlns:am3d="http://schemas.microsoft.com/office/drawing/2017/model3d" Requires="am3d">
            <p:graphicFrame>
              <p:nvGraphicFramePr>
                <p:cNvPr id="46" name="3D Model 45">
                  <a:extLst>
                    <a:ext uri="{FF2B5EF4-FFF2-40B4-BE49-F238E27FC236}">
                      <a16:creationId xmlns:a16="http://schemas.microsoft.com/office/drawing/2014/main" id="{683E0628-C114-4DC0-B2E3-082E91135827}"/>
                    </a:ext>
                  </a:extLst>
                </p:cNvPr>
                <p:cNvGraphicFramePr>
                  <a:graphicFrameLocks noChangeAspect="1"/>
                </p:cNvGraphicFramePr>
                <p:nvPr/>
              </p:nvGraphicFramePr>
              <p:xfrm>
                <a:off x="1686690" y="6150982"/>
                <a:ext cx="560844" cy="142262"/>
              </p:xfrm>
              <a:graphic>
                <a:graphicData uri="http://schemas.microsoft.com/office/drawing/2017/model3d">
                  <am3d:model3d r:embed="rId3">
                    <am3d:spPr>
                      <a:xfrm>
                        <a:off x="0" y="0"/>
                        <a:ext cx="560844" cy="14226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450229" ay="111532" az="14681"/>
                      <am3d:postTrans dx="0" dy="0" dz="0"/>
                    </am3d:trans>
                    <am3d:raster rName="Office3DRenderer" rVer="16.0.8326">
                      <am3d:blip r:embed="rId10"/>
                    </am3d:raster>
                    <am3d:objViewport viewportSz="6046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3D Model 45">
                  <a:extLst>
                    <a:ext uri="{FF2B5EF4-FFF2-40B4-BE49-F238E27FC236}">
                      <a16:creationId xmlns:a16="http://schemas.microsoft.com/office/drawing/2014/main" id="{683E0628-C114-4DC0-B2E3-082E91135827}"/>
                    </a:ext>
                  </a:extLst>
                </p:cNvPr>
                <p:cNvPicPr>
                  <a:picLocks noGrp="1" noRot="1" noChangeAspect="1" noMove="1" noResize="1" noEditPoints="1" noAdjustHandles="1" noChangeArrowheads="1" noChangeShapeType="1" noCrop="1"/>
                </p:cNvPicPr>
                <p:nvPr/>
              </p:nvPicPr>
              <p:blipFill>
                <a:blip r:embed="rId10"/>
                <a:stretch>
                  <a:fillRect/>
                </a:stretch>
              </p:blipFill>
              <p:spPr>
                <a:xfrm>
                  <a:off x="4602989" y="6135400"/>
                  <a:ext cx="560844" cy="14226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7" name="3D Model 46">
                  <a:extLst>
                    <a:ext uri="{FF2B5EF4-FFF2-40B4-BE49-F238E27FC236}">
                      <a16:creationId xmlns:a16="http://schemas.microsoft.com/office/drawing/2014/main" id="{F97871C6-B61D-43FB-803A-E188305EEDE9}"/>
                    </a:ext>
                  </a:extLst>
                </p:cNvPr>
                <p:cNvGraphicFramePr>
                  <a:graphicFrameLocks noChangeAspect="1"/>
                </p:cNvGraphicFramePr>
                <p:nvPr/>
              </p:nvGraphicFramePr>
              <p:xfrm flipV="1">
                <a:off x="1700605" y="6040579"/>
                <a:ext cx="545057" cy="146384"/>
              </p:xfrm>
              <a:graphic>
                <a:graphicData uri="http://schemas.microsoft.com/office/drawing/2017/model3d">
                  <am3d:model3d r:embed="rId5">
                    <am3d:spPr>
                      <a:xfrm flipV="1">
                        <a:off x="0" y="0"/>
                        <a:ext cx="545057"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1"/>
                    </am3d:raster>
                    <am3d:objViewport viewportSz="5862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7" name="3D Model 46">
                  <a:extLst>
                    <a:ext uri="{FF2B5EF4-FFF2-40B4-BE49-F238E27FC236}">
                      <a16:creationId xmlns:a16="http://schemas.microsoft.com/office/drawing/2014/main" id="{F97871C6-B61D-43FB-803A-E188305EEDE9}"/>
                    </a:ext>
                  </a:extLst>
                </p:cNvPr>
                <p:cNvPicPr>
                  <a:picLocks noGrp="1" noRot="1" noChangeAspect="1" noMove="1" noResize="1" noEditPoints="1" noAdjustHandles="1" noChangeArrowheads="1" noChangeShapeType="1" noCrop="1"/>
                </p:cNvPicPr>
                <p:nvPr/>
              </p:nvPicPr>
              <p:blipFill>
                <a:blip r:embed="rId11"/>
                <a:stretch>
                  <a:fillRect/>
                </a:stretch>
              </p:blipFill>
              <p:spPr>
                <a:xfrm flipV="1">
                  <a:off x="4616904" y="6024997"/>
                  <a:ext cx="545057" cy="146384"/>
                </a:xfrm>
                <a:prstGeom prst="rect">
                  <a:avLst/>
                </a:prstGeom>
              </p:spPr>
            </p:pic>
          </mc:Fallback>
        </mc:AlternateContent>
      </p:grpSp>
      <p:grpSp>
        <p:nvGrpSpPr>
          <p:cNvPr id="59" name="Group 58">
            <a:extLst>
              <a:ext uri="{FF2B5EF4-FFF2-40B4-BE49-F238E27FC236}">
                <a16:creationId xmlns:a16="http://schemas.microsoft.com/office/drawing/2014/main" id="{07FA0018-A39B-DF15-AA92-25A796A37955}"/>
              </a:ext>
            </a:extLst>
          </p:cNvPr>
          <p:cNvGrpSpPr/>
          <p:nvPr/>
        </p:nvGrpSpPr>
        <p:grpSpPr>
          <a:xfrm>
            <a:off x="-327264" y="1034729"/>
            <a:ext cx="9461817" cy="5771699"/>
            <a:chOff x="-109555" y="1086301"/>
            <a:chExt cx="9495239" cy="5771699"/>
          </a:xfrm>
        </p:grpSpPr>
        <p:grpSp>
          <p:nvGrpSpPr>
            <p:cNvPr id="23" name="Group 22">
              <a:extLst>
                <a:ext uri="{FF2B5EF4-FFF2-40B4-BE49-F238E27FC236}">
                  <a16:creationId xmlns:a16="http://schemas.microsoft.com/office/drawing/2014/main" id="{D3C206A4-8316-4FBF-82A2-9F1DD22C20E6}"/>
                </a:ext>
              </a:extLst>
            </p:cNvPr>
            <p:cNvGrpSpPr/>
            <p:nvPr/>
          </p:nvGrpSpPr>
          <p:grpSpPr>
            <a:xfrm>
              <a:off x="101430" y="1086301"/>
              <a:ext cx="9284254" cy="5771699"/>
              <a:chOff x="542078" y="1624549"/>
              <a:chExt cx="11712648" cy="5300662"/>
            </a:xfrm>
          </p:grpSpPr>
          <p:sp>
            <p:nvSpPr>
              <p:cNvPr id="3" name="Rectangle 2">
                <a:extLst>
                  <a:ext uri="{FF2B5EF4-FFF2-40B4-BE49-F238E27FC236}">
                    <a16:creationId xmlns:a16="http://schemas.microsoft.com/office/drawing/2014/main" id="{DF4E6FF2-D6C7-47E4-BE0D-22B9676962CD}"/>
                  </a:ext>
                </a:extLst>
              </p:cNvPr>
              <p:cNvSpPr/>
              <p:nvPr/>
            </p:nvSpPr>
            <p:spPr>
              <a:xfrm>
                <a:off x="542078" y="1624549"/>
                <a:ext cx="11712648" cy="5300662"/>
              </a:xfrm>
              <a:prstGeom prst="rect">
                <a:avLst/>
              </a:prstGeom>
              <a:gradFill flip="none" rotWithShape="1">
                <a:gsLst>
                  <a:gs pos="0">
                    <a:srgbClr val="0070C0"/>
                  </a:gs>
                  <a:gs pos="22000">
                    <a:srgbClr val="00B050"/>
                  </a:gs>
                  <a:gs pos="48000">
                    <a:srgbClr val="FFFF00">
                      <a:lumMod val="100000"/>
                    </a:srgbClr>
                  </a:gs>
                  <a:gs pos="72000">
                    <a:srgbClr val="FFC0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36FB8A58-9A4B-47CF-830D-89D92DD38C87}"/>
                  </a:ext>
                </a:extLst>
              </p:cNvPr>
              <p:cNvSpPr txBox="1"/>
              <p:nvPr/>
            </p:nvSpPr>
            <p:spPr>
              <a:xfrm>
                <a:off x="1001166" y="1935217"/>
                <a:ext cx="1656957" cy="430887"/>
              </a:xfrm>
              <a:prstGeom prst="rect">
                <a:avLst/>
              </a:prstGeom>
              <a:noFill/>
            </p:spPr>
            <p:txBody>
              <a:bodyPr wrap="square" rtlCol="0">
                <a:spAutoFit/>
              </a:bodyPr>
              <a:lstStyle/>
              <a:p>
                <a:r>
                  <a:rPr lang="en-US" sz="1500" b="1" u="sng" dirty="0">
                    <a:latin typeface="Times New Roman" panose="02020603050405020304" pitchFamily="18" charset="0"/>
                    <a:cs typeface="Times New Roman" panose="02020603050405020304" pitchFamily="18" charset="0"/>
                  </a:rPr>
                  <a:t>Not Engaged</a:t>
                </a:r>
              </a:p>
            </p:txBody>
          </p:sp>
          <p:sp>
            <p:nvSpPr>
              <p:cNvPr id="8" name="TextBox 7">
                <a:extLst>
                  <a:ext uri="{FF2B5EF4-FFF2-40B4-BE49-F238E27FC236}">
                    <a16:creationId xmlns:a16="http://schemas.microsoft.com/office/drawing/2014/main" id="{87CBDEC9-BAFE-4A49-BD8A-A93E7FFDE04C}"/>
                  </a:ext>
                </a:extLst>
              </p:cNvPr>
              <p:cNvSpPr txBox="1"/>
              <p:nvPr/>
            </p:nvSpPr>
            <p:spPr>
              <a:xfrm>
                <a:off x="5432018" y="1970158"/>
                <a:ext cx="1400877" cy="430887"/>
              </a:xfrm>
              <a:prstGeom prst="rect">
                <a:avLst/>
              </a:prstGeom>
              <a:noFill/>
            </p:spPr>
            <p:txBody>
              <a:bodyPr wrap="square" rtlCol="0">
                <a:spAutoFit/>
              </a:bodyPr>
              <a:lstStyle/>
              <a:p>
                <a:r>
                  <a:rPr lang="en-US" sz="1500" b="1" u="sng" dirty="0">
                    <a:latin typeface="Times New Roman" panose="02020603050405020304" pitchFamily="18" charset="0"/>
                    <a:cs typeface="Times New Roman" panose="02020603050405020304" pitchFamily="18" charset="0"/>
                  </a:rPr>
                  <a:t>Reacting</a:t>
                </a:r>
              </a:p>
            </p:txBody>
          </p:sp>
          <p:sp>
            <p:nvSpPr>
              <p:cNvPr id="9" name="TextBox 8">
                <a:extLst>
                  <a:ext uri="{FF2B5EF4-FFF2-40B4-BE49-F238E27FC236}">
                    <a16:creationId xmlns:a16="http://schemas.microsoft.com/office/drawing/2014/main" id="{9C3EEDE7-886A-46E2-BBEB-4DB1446B08DA}"/>
                  </a:ext>
                </a:extLst>
              </p:cNvPr>
              <p:cNvSpPr txBox="1"/>
              <p:nvPr/>
            </p:nvSpPr>
            <p:spPr>
              <a:xfrm>
                <a:off x="10046838" y="1977238"/>
                <a:ext cx="492894" cy="430887"/>
              </a:xfrm>
              <a:prstGeom prst="rect">
                <a:avLst/>
              </a:prstGeom>
              <a:noFill/>
            </p:spPr>
            <p:txBody>
              <a:bodyPr wrap="square" rtlCol="0">
                <a:spAutoFit/>
              </a:bodyPr>
              <a:lstStyle/>
              <a:p>
                <a:r>
                  <a:rPr lang="en-US" sz="1500" b="1" u="sng" dirty="0">
                    <a:latin typeface="Times New Roman" panose="02020603050405020304" pitchFamily="18" charset="0"/>
                    <a:cs typeface="Times New Roman" panose="02020603050405020304" pitchFamily="18" charset="0"/>
                  </a:rPr>
                  <a:t>Ill</a:t>
                </a:r>
              </a:p>
            </p:txBody>
          </p:sp>
          <p:sp>
            <p:nvSpPr>
              <p:cNvPr id="10" name="TextBox 9">
                <a:extLst>
                  <a:ext uri="{FF2B5EF4-FFF2-40B4-BE49-F238E27FC236}">
                    <a16:creationId xmlns:a16="http://schemas.microsoft.com/office/drawing/2014/main" id="{29A8F415-2653-42BA-89F7-8DE97DAC2753}"/>
                  </a:ext>
                </a:extLst>
              </p:cNvPr>
              <p:cNvSpPr txBox="1"/>
              <p:nvPr/>
            </p:nvSpPr>
            <p:spPr>
              <a:xfrm>
                <a:off x="3630527" y="1969211"/>
                <a:ext cx="1085297" cy="430887"/>
              </a:xfrm>
              <a:prstGeom prst="rect">
                <a:avLst/>
              </a:prstGeom>
              <a:noFill/>
            </p:spPr>
            <p:txBody>
              <a:bodyPr wrap="square" rtlCol="0">
                <a:spAutoFit/>
              </a:bodyPr>
              <a:lstStyle/>
              <a:p>
                <a:r>
                  <a:rPr lang="en-US" sz="1500" b="1" u="sng" dirty="0">
                    <a:latin typeface="Times New Roman" panose="02020603050405020304" pitchFamily="18" charset="0"/>
                    <a:cs typeface="Times New Roman" panose="02020603050405020304" pitchFamily="18" charset="0"/>
                  </a:rPr>
                  <a:t>Ready</a:t>
                </a:r>
              </a:p>
            </p:txBody>
          </p:sp>
          <p:sp>
            <p:nvSpPr>
              <p:cNvPr id="11" name="TextBox 10">
                <a:extLst>
                  <a:ext uri="{FF2B5EF4-FFF2-40B4-BE49-F238E27FC236}">
                    <a16:creationId xmlns:a16="http://schemas.microsoft.com/office/drawing/2014/main" id="{46A0C4C7-72E2-4A39-95C7-56CD356BA04E}"/>
                  </a:ext>
                </a:extLst>
              </p:cNvPr>
              <p:cNvSpPr txBox="1"/>
              <p:nvPr/>
            </p:nvSpPr>
            <p:spPr>
              <a:xfrm>
                <a:off x="7652680" y="1967888"/>
                <a:ext cx="1122115" cy="430887"/>
              </a:xfrm>
              <a:prstGeom prst="rect">
                <a:avLst/>
              </a:prstGeom>
              <a:noFill/>
            </p:spPr>
            <p:txBody>
              <a:bodyPr wrap="square" rtlCol="0">
                <a:spAutoFit/>
              </a:bodyPr>
              <a:lstStyle/>
              <a:p>
                <a:r>
                  <a:rPr lang="en-US" sz="1500" b="1" u="sng" dirty="0">
                    <a:latin typeface="Times New Roman" panose="02020603050405020304" pitchFamily="18" charset="0"/>
                    <a:cs typeface="Times New Roman" panose="02020603050405020304" pitchFamily="18" charset="0"/>
                  </a:rPr>
                  <a:t>Injured</a:t>
                </a:r>
              </a:p>
            </p:txBody>
          </p:sp>
          <p:sp>
            <p:nvSpPr>
              <p:cNvPr id="12" name="TextBox 11">
                <a:extLst>
                  <a:ext uri="{FF2B5EF4-FFF2-40B4-BE49-F238E27FC236}">
                    <a16:creationId xmlns:a16="http://schemas.microsoft.com/office/drawing/2014/main" id="{AEA5B566-8BB2-4EEA-9A08-47BE1CD5E6CA}"/>
                  </a:ext>
                </a:extLst>
              </p:cNvPr>
              <p:cNvSpPr txBox="1"/>
              <p:nvPr/>
            </p:nvSpPr>
            <p:spPr>
              <a:xfrm>
                <a:off x="1056627" y="2218551"/>
                <a:ext cx="2276774" cy="2066940"/>
              </a:xfrm>
              <a:prstGeom prst="rect">
                <a:avLst/>
              </a:prstGeom>
              <a:noFill/>
            </p:spPr>
            <p:txBody>
              <a:bodyPr wrap="square" lIns="68580" rtlCol="0">
                <a:spAutoFit/>
              </a:bodyPr>
              <a:lstStyle/>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Disinterested</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Unmotivated</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Unfocused</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No initiative </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Unproductive</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Lack of interest in work relationships</a:t>
                </a: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722F8FA-1B82-4F51-8D95-A1011144D706}"/>
                  </a:ext>
                </a:extLst>
              </p:cNvPr>
              <p:cNvSpPr txBox="1"/>
              <p:nvPr/>
            </p:nvSpPr>
            <p:spPr>
              <a:xfrm>
                <a:off x="3446021" y="2218832"/>
                <a:ext cx="1810356" cy="2225935"/>
              </a:xfrm>
              <a:prstGeom prst="rect">
                <a:avLst/>
              </a:prstGeom>
              <a:noFill/>
            </p:spPr>
            <p:txBody>
              <a:bodyPr wrap="square" lIns="68580" rtlCol="0">
                <a:spAutoFit/>
              </a:bodyPr>
              <a:lstStyle/>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Good to go</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Well-trained</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Fit and focused</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Connected</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Accepting new challenges</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Active coping</a:t>
                </a: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a:p>
                <a:endParaRPr lang="en-US" sz="1125"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3FD19AF-C37A-41B9-8FE4-DE13A2307399}"/>
                  </a:ext>
                </a:extLst>
              </p:cNvPr>
              <p:cNvSpPr txBox="1"/>
              <p:nvPr/>
            </p:nvSpPr>
            <p:spPr>
              <a:xfrm>
                <a:off x="5344916" y="2203402"/>
                <a:ext cx="2285173" cy="1939744"/>
              </a:xfrm>
              <a:prstGeom prst="rect">
                <a:avLst/>
              </a:prstGeom>
              <a:noFill/>
            </p:spPr>
            <p:txBody>
              <a:bodyPr wrap="square" lIns="68580" rtlCol="0">
                <a:spAutoFit/>
              </a:bodyPr>
              <a:lstStyle/>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Quick temper</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Irritable</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Diminished self-control</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Poor focus</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Poor sleep</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Pushing others away</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Nausea</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Temporary &amp; transitory, needed for growth</a:t>
                </a:r>
              </a:p>
              <a:p>
                <a:pPr marL="68580" indent="-68580">
                  <a:buFont typeface="Arial" panose="020B0604020202020204" pitchFamily="34" charset="0"/>
                  <a:buChar char="•"/>
                </a:pPr>
                <a:endParaRPr lang="en-US" sz="1125"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6B46C60-1851-42F6-BE36-B924E3CF9D30}"/>
                  </a:ext>
                </a:extLst>
              </p:cNvPr>
              <p:cNvSpPr txBox="1"/>
              <p:nvPr/>
            </p:nvSpPr>
            <p:spPr>
              <a:xfrm>
                <a:off x="7477039" y="2200965"/>
                <a:ext cx="2098458" cy="2459128"/>
              </a:xfrm>
              <a:prstGeom prst="rect">
                <a:avLst/>
              </a:prstGeom>
              <a:noFill/>
            </p:spPr>
            <p:txBody>
              <a:bodyPr wrap="square" lIns="68580" tIns="45720" rIns="91440" bIns="45720" rtlCol="0" anchor="t">
                <a:spAutoFit/>
              </a:bodyPr>
              <a:lstStyle/>
              <a:p>
                <a:pPr marL="68580" indent="-68580">
                  <a:buFont typeface="Arial" panose="020B0604020202020204" pitchFamily="34" charset="0"/>
                  <a:buChar char="•"/>
                </a:pPr>
                <a:r>
                  <a:rPr lang="en-US" sz="1200" b="1" dirty="0">
                    <a:latin typeface="Times New Roman"/>
                    <a:cs typeface="Times New Roman"/>
                  </a:rPr>
                  <a:t>Serious or significant distress or impairment due to:  Loss,  or Trauma, </a:t>
                </a:r>
                <a:endParaRPr lang="en-US" sz="1200" b="1" dirty="0">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Overwhelming Emotions*</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Insomnia, nightmares.</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Breaking relationships</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Shame, guilt</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Destructive behavior</a:t>
                </a:r>
              </a:p>
              <a:p>
                <a:endParaRPr lang="en-US" sz="12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075A287-BFBA-49EB-ADD2-B0F1A086D2AF}"/>
                  </a:ext>
                </a:extLst>
              </p:cNvPr>
              <p:cNvSpPr txBox="1"/>
              <p:nvPr/>
            </p:nvSpPr>
            <p:spPr>
              <a:xfrm>
                <a:off x="9556610" y="2192681"/>
                <a:ext cx="1926904" cy="1271963"/>
              </a:xfrm>
              <a:prstGeom prst="rect">
                <a:avLst/>
              </a:prstGeom>
              <a:noFill/>
            </p:spPr>
            <p:txBody>
              <a:bodyPr wrap="square" lIns="68580" rtlCol="0">
                <a:spAutoFit/>
              </a:bodyPr>
              <a:lstStyle/>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Stress injuries that don’t heal without help.</a:t>
                </a:r>
              </a:p>
              <a:p>
                <a:pPr marL="68580" indent="-685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Diagnosable mental health and Substance use disorders.</a:t>
                </a:r>
                <a:endParaRPr lang="en-US" sz="1125"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05C746E3-FBA0-4080-A3FC-F5395084EFD4}"/>
                  </a:ext>
                </a:extLst>
              </p:cNvPr>
              <p:cNvSpPr txBox="1"/>
              <p:nvPr/>
            </p:nvSpPr>
            <p:spPr>
              <a:xfrm>
                <a:off x="8850237" y="5164206"/>
                <a:ext cx="2276774" cy="470471"/>
              </a:xfrm>
              <a:prstGeom prst="rect">
                <a:avLst/>
              </a:prstGeom>
              <a:noFill/>
            </p:spPr>
            <p:txBody>
              <a:bodyPr wrap="square" rtlCol="0">
                <a:spAutoFit/>
              </a:bodyPr>
              <a:lstStyle/>
              <a:p>
                <a:pPr algn="ctr"/>
                <a:r>
                  <a:rPr lang="en-US" sz="1350" b="1" i="1" dirty="0">
                    <a:latin typeface="Times New Roman" panose="02020603050405020304" pitchFamily="18" charset="0"/>
                    <a:cs typeface="Times New Roman" panose="02020603050405020304" pitchFamily="18" charset="0"/>
                  </a:rPr>
                  <a:t>Caregiver Responsibility</a:t>
                </a:r>
              </a:p>
            </p:txBody>
          </p:sp>
          <p:sp>
            <p:nvSpPr>
              <p:cNvPr id="20" name="TextBox 19">
                <a:extLst>
                  <a:ext uri="{FF2B5EF4-FFF2-40B4-BE49-F238E27FC236}">
                    <a16:creationId xmlns:a16="http://schemas.microsoft.com/office/drawing/2014/main" id="{26399B20-8528-4CEF-97A5-5D9A0CFAB0E8}"/>
                  </a:ext>
                </a:extLst>
              </p:cNvPr>
              <p:cNvSpPr txBox="1"/>
              <p:nvPr/>
            </p:nvSpPr>
            <p:spPr>
              <a:xfrm>
                <a:off x="4940266" y="5168291"/>
                <a:ext cx="3586002" cy="466386"/>
              </a:xfrm>
              <a:prstGeom prst="rect">
                <a:avLst/>
              </a:prstGeom>
              <a:noFill/>
            </p:spPr>
            <p:txBody>
              <a:bodyPr wrap="square" rtlCol="0">
                <a:spAutoFit/>
              </a:bodyPr>
              <a:lstStyle/>
              <a:p>
                <a:pPr algn="ctr"/>
                <a:r>
                  <a:rPr lang="en-US" sz="1350" b="1" i="1" dirty="0">
                    <a:latin typeface="Times New Roman" panose="02020603050405020304" pitchFamily="18" charset="0"/>
                    <a:cs typeface="Times New Roman" panose="02020603050405020304" pitchFamily="18" charset="0"/>
                  </a:rPr>
                  <a:t>Individual, Peer, Family Responsibility</a:t>
                </a:r>
              </a:p>
            </p:txBody>
          </p:sp>
          <p:sp>
            <p:nvSpPr>
              <p:cNvPr id="19" name="TextBox 18">
                <a:extLst>
                  <a:ext uri="{FF2B5EF4-FFF2-40B4-BE49-F238E27FC236}">
                    <a16:creationId xmlns:a16="http://schemas.microsoft.com/office/drawing/2014/main" id="{EC54189B-89C2-4E49-9F44-766A609AFFA5}"/>
                  </a:ext>
                </a:extLst>
              </p:cNvPr>
              <p:cNvSpPr txBox="1"/>
              <p:nvPr/>
            </p:nvSpPr>
            <p:spPr>
              <a:xfrm>
                <a:off x="1445399" y="5134341"/>
                <a:ext cx="2276774" cy="470471"/>
              </a:xfrm>
              <a:prstGeom prst="rect">
                <a:avLst/>
              </a:prstGeom>
              <a:noFill/>
            </p:spPr>
            <p:txBody>
              <a:bodyPr wrap="square" rtlCol="0">
                <a:spAutoFit/>
              </a:bodyPr>
              <a:lstStyle/>
              <a:p>
                <a:pPr algn="ctr"/>
                <a:r>
                  <a:rPr lang="en-US" sz="1350" b="1" i="1" dirty="0">
                    <a:latin typeface="Times New Roman" panose="02020603050405020304" pitchFamily="18" charset="0"/>
                    <a:cs typeface="Times New Roman" panose="02020603050405020304" pitchFamily="18" charset="0"/>
                  </a:rPr>
                  <a:t>Unit Leader Responsibility</a:t>
                </a:r>
              </a:p>
            </p:txBody>
          </p:sp>
        </p:grpSp>
        <mc:AlternateContent xmlns:mc="http://schemas.openxmlformats.org/markup-compatibility/2006">
          <mc:Choice xmlns:am3d="http://schemas.microsoft.com/office/drawing/2017/model3d" Requires="am3d">
            <p:graphicFrame>
              <p:nvGraphicFramePr>
                <p:cNvPr id="55" name="3D Model 54">
                  <a:extLst>
                    <a:ext uri="{FF2B5EF4-FFF2-40B4-BE49-F238E27FC236}">
                      <a16:creationId xmlns:a16="http://schemas.microsoft.com/office/drawing/2014/main" id="{C32D5088-6612-4BF2-9572-0F41302BD741}"/>
                    </a:ext>
                  </a:extLst>
                </p:cNvPr>
                <p:cNvGraphicFramePr>
                  <a:graphicFrameLocks noChangeAspect="1"/>
                </p:cNvGraphicFramePr>
                <p:nvPr/>
              </p:nvGraphicFramePr>
              <p:xfrm>
                <a:off x="6971633" y="5376597"/>
                <a:ext cx="1218773" cy="1407083"/>
              </p:xfrm>
              <a:graphic>
                <a:graphicData uri="http://schemas.microsoft.com/office/drawing/2017/model3d">
                  <am3d:model3d r:embed="rId12">
                    <am3d:spPr>
                      <a:xfrm>
                        <a:off x="0" y="0"/>
                        <a:ext cx="1214483" cy="1407083"/>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3"/>
                    </am3d:raster>
                    <am3d:objViewport viewportSz="216872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5" name="3D Model 54">
                  <a:extLst>
                    <a:ext uri="{FF2B5EF4-FFF2-40B4-BE49-F238E27FC236}">
                      <a16:creationId xmlns:a16="http://schemas.microsoft.com/office/drawing/2014/main" id="{C32D5088-6612-4BF2-9572-0F41302BD741}"/>
                    </a:ext>
                  </a:extLst>
                </p:cNvPr>
                <p:cNvPicPr>
                  <a:picLocks noGrp="1" noRot="1" noChangeAspect="1" noMove="1" noResize="1" noEditPoints="1" noAdjustHandles="1" noChangeArrowheads="1" noChangeShapeType="1" noCrop="1"/>
                </p:cNvPicPr>
                <p:nvPr/>
              </p:nvPicPr>
              <p:blipFill>
                <a:blip r:embed="rId13"/>
                <a:stretch>
                  <a:fillRect/>
                </a:stretch>
              </p:blipFill>
              <p:spPr>
                <a:xfrm>
                  <a:off x="6728999" y="5325025"/>
                  <a:ext cx="1214483" cy="14070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5" name="3D Model 24">
                  <a:extLst>
                    <a:ext uri="{FF2B5EF4-FFF2-40B4-BE49-F238E27FC236}">
                      <a16:creationId xmlns:a16="http://schemas.microsoft.com/office/drawing/2014/main" id="{9D971974-17C1-4045-98D2-22C18D3B0DAE}"/>
                    </a:ext>
                  </a:extLst>
                </p:cNvPr>
                <p:cNvGraphicFramePr>
                  <a:graphicFrameLocks noChangeAspect="1"/>
                </p:cNvGraphicFramePr>
                <p:nvPr/>
              </p:nvGraphicFramePr>
              <p:xfrm>
                <a:off x="1085600" y="5314841"/>
                <a:ext cx="1218773" cy="1407083"/>
              </p:xfrm>
              <a:graphic>
                <a:graphicData uri="http://schemas.microsoft.com/office/drawing/2017/model3d">
                  <am3d:model3d r:embed="rId12">
                    <am3d:spPr>
                      <a:xfrm>
                        <a:off x="0" y="0"/>
                        <a:ext cx="1214483" cy="1407083"/>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3"/>
                    </am3d:raster>
                    <am3d:objViewport viewportSz="216872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3D Model 24">
                  <a:extLst>
                    <a:ext uri="{FF2B5EF4-FFF2-40B4-BE49-F238E27FC236}">
                      <a16:creationId xmlns:a16="http://schemas.microsoft.com/office/drawing/2014/main" id="{9D971974-17C1-4045-98D2-22C18D3B0DAE}"/>
                    </a:ext>
                  </a:extLst>
                </p:cNvPr>
                <p:cNvPicPr>
                  <a:picLocks noGrp="1" noRot="1" noChangeAspect="1" noMove="1" noResize="1" noEditPoints="1" noAdjustHandles="1" noChangeArrowheads="1" noChangeShapeType="1" noCrop="1"/>
                </p:cNvPicPr>
                <p:nvPr/>
              </p:nvPicPr>
              <p:blipFill>
                <a:blip r:embed="rId13"/>
                <a:stretch>
                  <a:fillRect/>
                </a:stretch>
              </p:blipFill>
              <p:spPr>
                <a:xfrm>
                  <a:off x="863684" y="5263269"/>
                  <a:ext cx="1214483" cy="1407083"/>
                </a:xfrm>
                <a:prstGeom prst="rect">
                  <a:avLst/>
                </a:prstGeom>
              </p:spPr>
            </p:pic>
          </mc:Fallback>
        </mc:AlternateContent>
        <p:grpSp>
          <p:nvGrpSpPr>
            <p:cNvPr id="42" name="Group 41">
              <a:extLst>
                <a:ext uri="{FF2B5EF4-FFF2-40B4-BE49-F238E27FC236}">
                  <a16:creationId xmlns:a16="http://schemas.microsoft.com/office/drawing/2014/main" id="{FDC6CB87-E232-40C8-8625-D976DDEC7E02}"/>
                </a:ext>
              </a:extLst>
            </p:cNvPr>
            <p:cNvGrpSpPr/>
            <p:nvPr/>
          </p:nvGrpSpPr>
          <p:grpSpPr>
            <a:xfrm>
              <a:off x="1434592" y="5798476"/>
              <a:ext cx="528004" cy="324585"/>
              <a:chOff x="1511082" y="5777465"/>
              <a:chExt cx="557680" cy="324585"/>
            </a:xfrm>
          </p:grpSpPr>
          <mc:AlternateContent xmlns:mc="http://schemas.openxmlformats.org/markup-compatibility/2006">
            <mc:Choice xmlns:am3d="http://schemas.microsoft.com/office/drawing/2017/model3d" Requires="am3d">
              <p:graphicFrame>
                <p:nvGraphicFramePr>
                  <p:cNvPr id="43" name="3D Model 42">
                    <a:extLst>
                      <a:ext uri="{FF2B5EF4-FFF2-40B4-BE49-F238E27FC236}">
                        <a16:creationId xmlns:a16="http://schemas.microsoft.com/office/drawing/2014/main" id="{12A83C52-833D-44AC-9451-B666C54CBEF7}"/>
                      </a:ext>
                    </a:extLst>
                  </p:cNvPr>
                  <p:cNvGraphicFramePr>
                    <a:graphicFrameLocks noChangeAspect="1"/>
                  </p:cNvGraphicFramePr>
                  <p:nvPr/>
                </p:nvGraphicFramePr>
                <p:xfrm>
                  <a:off x="1511082" y="5777465"/>
                  <a:ext cx="525515" cy="136580"/>
                </p:xfrm>
                <a:graphic>
                  <a:graphicData uri="http://schemas.microsoft.com/office/drawing/2017/model3d">
                    <am3d:model3d r:embed="rId3">
                      <am3d:spPr>
                        <a:xfrm>
                          <a:off x="0" y="0"/>
                          <a:ext cx="495799" cy="136580"/>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14"/>
                      </am3d:raster>
                      <am3d:objViewport viewportSz="5328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3D Model 42">
                    <a:extLst>
                      <a:ext uri="{FF2B5EF4-FFF2-40B4-BE49-F238E27FC236}">
                        <a16:creationId xmlns:a16="http://schemas.microsoft.com/office/drawing/2014/main" id="{12A83C52-833D-44AC-9451-B666C54CBEF7}"/>
                      </a:ext>
                    </a:extLst>
                  </p:cNvPr>
                  <p:cNvPicPr>
                    <a:picLocks noGrp="1" noRot="1" noChangeAspect="1" noMove="1" noResize="1" noEditPoints="1" noAdjustHandles="1" noChangeArrowheads="1" noChangeShapeType="1" noCrop="1"/>
                  </p:cNvPicPr>
                  <p:nvPr/>
                </p:nvPicPr>
                <p:blipFill>
                  <a:blip r:embed="rId14"/>
                  <a:stretch>
                    <a:fillRect/>
                  </a:stretch>
                </p:blipFill>
                <p:spPr>
                  <a:xfrm>
                    <a:off x="1211448" y="5746904"/>
                    <a:ext cx="495799" cy="13658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4" name="3D Model 43">
                    <a:extLst>
                      <a:ext uri="{FF2B5EF4-FFF2-40B4-BE49-F238E27FC236}">
                        <a16:creationId xmlns:a16="http://schemas.microsoft.com/office/drawing/2014/main" id="{9A6E9FEA-5372-4E7C-91CE-AB703F1FCA0D}"/>
                      </a:ext>
                    </a:extLst>
                  </p:cNvPr>
                  <p:cNvGraphicFramePr>
                    <a:graphicFrameLocks noChangeAspect="1"/>
                  </p:cNvGraphicFramePr>
                  <p:nvPr/>
                </p:nvGraphicFramePr>
                <p:xfrm flipV="1">
                  <a:off x="1523705" y="5955666"/>
                  <a:ext cx="545057" cy="146384"/>
                </p:xfrm>
                <a:graphic>
                  <a:graphicData uri="http://schemas.microsoft.com/office/drawing/2017/model3d">
                    <am3d:model3d r:embed="rId5">
                      <am3d:spPr>
                        <a:xfrm flipV="1">
                          <a:off x="0" y="0"/>
                          <a:ext cx="514236"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5"/>
                      </am3d:raster>
                      <am3d:objViewport viewportSz="5531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4" name="3D Model 43">
                    <a:extLst>
                      <a:ext uri="{FF2B5EF4-FFF2-40B4-BE49-F238E27FC236}">
                        <a16:creationId xmlns:a16="http://schemas.microsoft.com/office/drawing/2014/main" id="{9A6E9FEA-5372-4E7C-91CE-AB703F1FCA0D}"/>
                      </a:ext>
                    </a:extLst>
                  </p:cNvPr>
                  <p:cNvPicPr>
                    <a:picLocks noGrp="1" noRot="1" noChangeAspect="1" noMove="1" noResize="1" noEditPoints="1" noAdjustHandles="1" noChangeArrowheads="1" noChangeShapeType="1" noCrop="1"/>
                  </p:cNvPicPr>
                  <p:nvPr/>
                </p:nvPicPr>
                <p:blipFill>
                  <a:blip r:embed="rId15"/>
                  <a:stretch>
                    <a:fillRect/>
                  </a:stretch>
                </p:blipFill>
                <p:spPr>
                  <a:xfrm flipV="1">
                    <a:off x="1223357" y="5925105"/>
                    <a:ext cx="514236" cy="146384"/>
                  </a:xfrm>
                  <a:prstGeom prst="rect">
                    <a:avLst/>
                  </a:prstGeom>
                </p:spPr>
              </p:pic>
            </mc:Fallback>
          </mc:AlternateContent>
        </p:grpSp>
        <p:grpSp>
          <p:nvGrpSpPr>
            <p:cNvPr id="48" name="Group 47">
              <a:extLst>
                <a:ext uri="{FF2B5EF4-FFF2-40B4-BE49-F238E27FC236}">
                  <a16:creationId xmlns:a16="http://schemas.microsoft.com/office/drawing/2014/main" id="{3FCFD5B7-8620-435E-A6F1-832E54B4A866}"/>
                </a:ext>
              </a:extLst>
            </p:cNvPr>
            <p:cNvGrpSpPr/>
            <p:nvPr/>
          </p:nvGrpSpPr>
          <p:grpSpPr>
            <a:xfrm>
              <a:off x="7178370" y="5827012"/>
              <a:ext cx="658551" cy="446934"/>
              <a:chOff x="1005899" y="5829911"/>
              <a:chExt cx="762777" cy="388781"/>
            </a:xfrm>
          </p:grpSpPr>
          <mc:AlternateContent xmlns:mc="http://schemas.openxmlformats.org/markup-compatibility/2006">
            <mc:Choice xmlns:am3d="http://schemas.microsoft.com/office/drawing/2017/model3d" Requires="am3d">
              <p:graphicFrame>
                <p:nvGraphicFramePr>
                  <p:cNvPr id="50" name="3D Model 49">
                    <a:extLst>
                      <a:ext uri="{FF2B5EF4-FFF2-40B4-BE49-F238E27FC236}">
                        <a16:creationId xmlns:a16="http://schemas.microsoft.com/office/drawing/2014/main" id="{6F8A5D9A-88F5-4C14-AF52-8509AD2BEF83}"/>
                      </a:ext>
                    </a:extLst>
                  </p:cNvPr>
                  <p:cNvGraphicFramePr>
                    <a:graphicFrameLocks noChangeAspect="1"/>
                  </p:cNvGraphicFramePr>
                  <p:nvPr>
                    <p:extLst>
                      <p:ext uri="{D42A27DB-BD31-4B8C-83A1-F6EECF244321}">
                        <p14:modId xmlns:p14="http://schemas.microsoft.com/office/powerpoint/2010/main" val="1581593869"/>
                      </p:ext>
                    </p:extLst>
                  </p:nvPr>
                </p:nvGraphicFramePr>
                <p:xfrm flipV="1">
                  <a:off x="1005899" y="6023849"/>
                  <a:ext cx="762777" cy="194843"/>
                </p:xfrm>
                <a:graphic>
                  <a:graphicData uri="http://schemas.microsoft.com/office/drawing/2017/model3d">
                    <am3d:model3d r:embed="rId5">
                      <am3d:spPr>
                        <a:xfrm flipV="1">
                          <a:off x="0" y="0"/>
                          <a:ext cx="656233" cy="223987"/>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1" ay="-2475012" az="5"/>
                        <am3d:postTrans dx="0" dy="0" dz="0"/>
                      </am3d:trans>
                      <am3d:raster rName="Office3DRenderer" rVer="16.0.8326">
                        <am3d:blip r:embed="rId16"/>
                      </am3d:raster>
                      <am3d:objViewport viewportSz="7188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3D Model 49">
                    <a:extLst>
                      <a:ext uri="{FF2B5EF4-FFF2-40B4-BE49-F238E27FC236}">
                        <a16:creationId xmlns:a16="http://schemas.microsoft.com/office/drawing/2014/main" id="{6F8A5D9A-88F5-4C14-AF52-8509AD2BEF83}"/>
                      </a:ext>
                    </a:extLst>
                  </p:cNvPr>
                  <p:cNvPicPr>
                    <a:picLocks noGrp="1" noRot="1" noChangeAspect="1" noMove="1" noResize="1" noEditPoints="1" noAdjustHandles="1" noChangeArrowheads="1" noChangeShapeType="1" noCrop="1"/>
                  </p:cNvPicPr>
                  <p:nvPr/>
                </p:nvPicPr>
                <p:blipFill>
                  <a:blip r:embed="rId16"/>
                  <a:stretch>
                    <a:fillRect/>
                  </a:stretch>
                </p:blipFill>
                <p:spPr>
                  <a:xfrm flipV="1">
                    <a:off x="6935008" y="5998387"/>
                    <a:ext cx="656233" cy="22398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3D Model 48">
                    <a:extLst>
                      <a:ext uri="{FF2B5EF4-FFF2-40B4-BE49-F238E27FC236}">
                        <a16:creationId xmlns:a16="http://schemas.microsoft.com/office/drawing/2014/main" id="{CDDC3E34-378D-468C-A458-1836C97690FD}"/>
                      </a:ext>
                    </a:extLst>
                  </p:cNvPr>
                  <p:cNvGraphicFramePr>
                    <a:graphicFrameLocks noChangeAspect="1"/>
                  </p:cNvGraphicFramePr>
                  <p:nvPr/>
                </p:nvGraphicFramePr>
                <p:xfrm>
                  <a:off x="1171419" y="5829911"/>
                  <a:ext cx="562643" cy="146229"/>
                </p:xfrm>
                <a:graphic>
                  <a:graphicData uri="http://schemas.microsoft.com/office/drawing/2017/model3d">
                    <am3d:model3d r:embed="rId3">
                      <am3d:spPr>
                        <a:xfrm>
                          <a:off x="0" y="0"/>
                          <a:ext cx="484054" cy="16810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17"/>
                      </am3d:raster>
                      <am3d:objViewport viewportSz="5202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3D Model 48">
                    <a:extLst>
                      <a:ext uri="{FF2B5EF4-FFF2-40B4-BE49-F238E27FC236}">
                        <a16:creationId xmlns:a16="http://schemas.microsoft.com/office/drawing/2014/main" id="{CDDC3E34-378D-468C-A458-1836C97690FD}"/>
                      </a:ext>
                    </a:extLst>
                  </p:cNvPr>
                  <p:cNvPicPr>
                    <a:picLocks noGrp="1" noRot="1" noChangeAspect="1" noMove="1" noResize="1" noEditPoints="1" noAdjustHandles="1" noChangeArrowheads="1" noChangeShapeType="1" noCrop="1"/>
                  </p:cNvPicPr>
                  <p:nvPr/>
                </p:nvPicPr>
                <p:blipFill>
                  <a:blip r:embed="rId17"/>
                  <a:stretch>
                    <a:fillRect/>
                  </a:stretch>
                </p:blipFill>
                <p:spPr>
                  <a:xfrm>
                    <a:off x="7077408" y="5775440"/>
                    <a:ext cx="484054" cy="168102"/>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54" name="3D Model 53">
                  <a:extLst>
                    <a:ext uri="{FF2B5EF4-FFF2-40B4-BE49-F238E27FC236}">
                      <a16:creationId xmlns:a16="http://schemas.microsoft.com/office/drawing/2014/main" id="{03181808-2638-4E5A-9632-8F37B69381E9}"/>
                    </a:ext>
                  </a:extLst>
                </p:cNvPr>
                <p:cNvGraphicFramePr>
                  <a:graphicFrameLocks noChangeAspect="1"/>
                </p:cNvGraphicFramePr>
                <p:nvPr/>
              </p:nvGraphicFramePr>
              <p:xfrm>
                <a:off x="4323471" y="5379508"/>
                <a:ext cx="1218773" cy="1407083"/>
              </p:xfrm>
              <a:graphic>
                <a:graphicData uri="http://schemas.microsoft.com/office/drawing/2017/model3d">
                  <am3d:model3d r:embed="rId12">
                    <am3d:spPr>
                      <a:xfrm>
                        <a:off x="0" y="0"/>
                        <a:ext cx="1214483" cy="1407083"/>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3"/>
                    </am3d:raster>
                    <am3d:objViewport viewportSz="216872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4" name="3D Model 53">
                  <a:extLst>
                    <a:ext uri="{FF2B5EF4-FFF2-40B4-BE49-F238E27FC236}">
                      <a16:creationId xmlns:a16="http://schemas.microsoft.com/office/drawing/2014/main" id="{03181808-2638-4E5A-9632-8F37B69381E9}"/>
                    </a:ext>
                  </a:extLst>
                </p:cNvPr>
                <p:cNvPicPr>
                  <a:picLocks noGrp="1" noRot="1" noChangeAspect="1" noMove="1" noResize="1" noEditPoints="1" noAdjustHandles="1" noChangeArrowheads="1" noChangeShapeType="1" noCrop="1"/>
                </p:cNvPicPr>
                <p:nvPr/>
              </p:nvPicPr>
              <p:blipFill>
                <a:blip r:embed="rId13"/>
                <a:stretch>
                  <a:fillRect/>
                </a:stretch>
              </p:blipFill>
              <p:spPr>
                <a:xfrm>
                  <a:off x="4090158" y="5327936"/>
                  <a:ext cx="1214483" cy="14070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8" name="3D Model 37">
                  <a:extLst>
                    <a:ext uri="{FF2B5EF4-FFF2-40B4-BE49-F238E27FC236}">
                      <a16:creationId xmlns:a16="http://schemas.microsoft.com/office/drawing/2014/main" id="{28A43CB1-3AAD-488E-BE94-7CBDC75A81B5}"/>
                    </a:ext>
                  </a:extLst>
                </p:cNvPr>
                <p:cNvGraphicFramePr>
                  <a:graphicFrameLocks noChangeAspect="1"/>
                </p:cNvGraphicFramePr>
                <p:nvPr/>
              </p:nvGraphicFramePr>
              <p:xfrm rot="153964">
                <a:off x="1396954" y="5898707"/>
                <a:ext cx="3629213" cy="528501"/>
              </p:xfrm>
              <a:graphic>
                <a:graphicData uri="http://schemas.microsoft.com/office/drawing/2017/model3d">
                  <am3d:model3d r:embed="rId18">
                    <am3d:spPr>
                      <a:xfrm rot="153964">
                        <a:off x="0" y="0"/>
                        <a:ext cx="3616439" cy="528501"/>
                      </a:xfrm>
                      <a:prstGeom prst="rect">
                        <a:avLst/>
                      </a:prstGeom>
                    </am3d:spPr>
                    <am3d:camera>
                      <am3d:pos x="0" y="0" z="47508170"/>
                      <am3d:up dx="0" dy="36000000" dz="0"/>
                      <am3d:lookAt x="0" y="0" z="0"/>
                      <am3d:perspective fov="2700000"/>
                    </am3d:camera>
                    <am3d:trans>
                      <am3d:meterPerModelUnit n="2163366" d="1000000"/>
                      <am3d:preTrans dx="-8097701" dy="15662916" dz="-16048406"/>
                      <am3d:scale>
                        <am3d:sx n="1000000" d="1000000"/>
                        <am3d:sy n="1000000" d="1000000"/>
                        <am3d:sz n="1000000" d="1000000"/>
                      </am3d:scale>
                      <am3d:rot/>
                      <am3d:postTrans dx="0" dy="0" dz="0"/>
                    </am3d:trans>
                    <am3d:raster rName="Office3DRenderer" rVer="16.0.8326">
                      <am3d:blip r:embed="rId19"/>
                    </am3d:raster>
                    <am3d:objViewport viewportSz="391521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8" name="3D Model 37">
                  <a:extLst>
                    <a:ext uri="{FF2B5EF4-FFF2-40B4-BE49-F238E27FC236}">
                      <a16:creationId xmlns:a16="http://schemas.microsoft.com/office/drawing/2014/main" id="{28A43CB1-3AAD-488E-BE94-7CBDC75A81B5}"/>
                    </a:ext>
                  </a:extLst>
                </p:cNvPr>
                <p:cNvPicPr>
                  <a:picLocks noGrp="1" noRot="1" noChangeAspect="1" noMove="1" noResize="1" noEditPoints="1" noAdjustHandles="1" noChangeArrowheads="1" noChangeShapeType="1" noCrop="1"/>
                </p:cNvPicPr>
                <p:nvPr/>
              </p:nvPicPr>
              <p:blipFill>
                <a:blip r:embed="rId19"/>
                <a:stretch>
                  <a:fillRect/>
                </a:stretch>
              </p:blipFill>
              <p:spPr>
                <a:xfrm rot="153964">
                  <a:off x="1173942" y="5847135"/>
                  <a:ext cx="3616439" cy="528501"/>
                </a:xfrm>
                <a:prstGeom prst="rect">
                  <a:avLst/>
                </a:prstGeom>
              </p:spPr>
            </p:pic>
          </mc:Fallback>
        </mc:AlternateContent>
        <p:grpSp>
          <p:nvGrpSpPr>
            <p:cNvPr id="39" name="Group 38">
              <a:extLst>
                <a:ext uri="{FF2B5EF4-FFF2-40B4-BE49-F238E27FC236}">
                  <a16:creationId xmlns:a16="http://schemas.microsoft.com/office/drawing/2014/main" id="{87A5311B-2BF5-45B1-970E-6CEC5F0D0DE3}"/>
                </a:ext>
              </a:extLst>
            </p:cNvPr>
            <p:cNvGrpSpPr/>
            <p:nvPr/>
          </p:nvGrpSpPr>
          <p:grpSpPr>
            <a:xfrm>
              <a:off x="4616904" y="5875981"/>
              <a:ext cx="562595" cy="344821"/>
              <a:chOff x="1662216" y="5818209"/>
              <a:chExt cx="582462" cy="344821"/>
            </a:xfrm>
          </p:grpSpPr>
          <mc:AlternateContent xmlns:mc="http://schemas.openxmlformats.org/markup-compatibility/2006">
            <mc:Choice xmlns:am3d="http://schemas.microsoft.com/office/drawing/2017/model3d" Requires="am3d">
              <p:graphicFrame>
                <p:nvGraphicFramePr>
                  <p:cNvPr id="41" name="3D Model 40">
                    <a:extLst>
                      <a:ext uri="{FF2B5EF4-FFF2-40B4-BE49-F238E27FC236}">
                        <a16:creationId xmlns:a16="http://schemas.microsoft.com/office/drawing/2014/main" id="{9D1B6CE6-0E2D-4935-B43E-F83C83A85B74}"/>
                      </a:ext>
                    </a:extLst>
                  </p:cNvPr>
                  <p:cNvGraphicFramePr>
                    <a:graphicFrameLocks noChangeAspect="1"/>
                  </p:cNvGraphicFramePr>
                  <p:nvPr/>
                </p:nvGraphicFramePr>
                <p:xfrm flipV="1">
                  <a:off x="1699621" y="6016646"/>
                  <a:ext cx="545057" cy="146384"/>
                </p:xfrm>
                <a:graphic>
                  <a:graphicData uri="http://schemas.microsoft.com/office/drawing/2017/model3d">
                    <am3d:model3d r:embed="rId5">
                      <am3d:spPr>
                        <a:xfrm flipV="1">
                          <a:off x="0" y="0"/>
                          <a:ext cx="524613"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20"/>
                      </am3d:raster>
                      <am3d:objViewport viewportSz="56429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1" name="3D Model 40">
                    <a:extLst>
                      <a:ext uri="{FF2B5EF4-FFF2-40B4-BE49-F238E27FC236}">
                        <a16:creationId xmlns:a16="http://schemas.microsoft.com/office/drawing/2014/main" id="{9D1B6CE6-0E2D-4935-B43E-F83C83A85B74}"/>
                      </a:ext>
                    </a:extLst>
                  </p:cNvPr>
                  <p:cNvPicPr>
                    <a:picLocks noGrp="1" noRot="1" noChangeAspect="1" noMove="1" noResize="1" noEditPoints="1" noAdjustHandles="1" noChangeArrowheads="1" noChangeShapeType="1" noCrop="1"/>
                  </p:cNvPicPr>
                  <p:nvPr/>
                </p:nvPicPr>
                <p:blipFill>
                  <a:blip r:embed="rId20"/>
                  <a:stretch>
                    <a:fillRect/>
                  </a:stretch>
                </p:blipFill>
                <p:spPr>
                  <a:xfrm flipV="1">
                    <a:off x="4418560" y="6022846"/>
                    <a:ext cx="524613" cy="14638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0" name="3D Model 39">
                    <a:extLst>
                      <a:ext uri="{FF2B5EF4-FFF2-40B4-BE49-F238E27FC236}">
                        <a16:creationId xmlns:a16="http://schemas.microsoft.com/office/drawing/2014/main" id="{550B1DE0-988D-4C81-A0B7-4D6B97C9EF65}"/>
                      </a:ext>
                    </a:extLst>
                  </p:cNvPr>
                  <p:cNvGraphicFramePr>
                    <a:graphicFrameLocks noChangeAspect="1"/>
                  </p:cNvGraphicFramePr>
                  <p:nvPr/>
                </p:nvGraphicFramePr>
                <p:xfrm>
                  <a:off x="1662216" y="5818209"/>
                  <a:ext cx="562642" cy="146230"/>
                </p:xfrm>
                <a:graphic>
                  <a:graphicData uri="http://schemas.microsoft.com/office/drawing/2017/model3d">
                    <am3d:model3d r:embed="rId3">
                      <am3d:spPr>
                        <a:xfrm>
                          <a:off x="0" y="0"/>
                          <a:ext cx="541538" cy="146230"/>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21"/>
                      </am3d:raster>
                      <am3d:objViewport viewportSz="5820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0" name="3D Model 39">
                    <a:extLst>
                      <a:ext uri="{FF2B5EF4-FFF2-40B4-BE49-F238E27FC236}">
                        <a16:creationId xmlns:a16="http://schemas.microsoft.com/office/drawing/2014/main" id="{550B1DE0-988D-4C81-A0B7-4D6B97C9EF65}"/>
                      </a:ext>
                    </a:extLst>
                  </p:cNvPr>
                  <p:cNvPicPr>
                    <a:picLocks noGrp="1" noRot="1" noChangeAspect="1" noMove="1" noResize="1" noEditPoints="1" noAdjustHandles="1" noChangeArrowheads="1" noChangeShapeType="1" noCrop="1"/>
                  </p:cNvPicPr>
                  <p:nvPr/>
                </p:nvPicPr>
                <p:blipFill>
                  <a:blip r:embed="rId21"/>
                  <a:stretch>
                    <a:fillRect/>
                  </a:stretch>
                </p:blipFill>
                <p:spPr>
                  <a:xfrm>
                    <a:off x="4382558" y="5824409"/>
                    <a:ext cx="541538" cy="146230"/>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57" name="3D Model 56">
                  <a:extLst>
                    <a:ext uri="{FF2B5EF4-FFF2-40B4-BE49-F238E27FC236}">
                      <a16:creationId xmlns:a16="http://schemas.microsoft.com/office/drawing/2014/main" id="{E7B89C7E-7CDE-499B-97C7-245DF86EE5AD}"/>
                    </a:ext>
                  </a:extLst>
                </p:cNvPr>
                <p:cNvGraphicFramePr>
                  <a:graphicFrameLocks noChangeAspect="1"/>
                </p:cNvGraphicFramePr>
                <p:nvPr/>
              </p:nvGraphicFramePr>
              <p:xfrm rot="21259114">
                <a:off x="4680846" y="5664324"/>
                <a:ext cx="3429248" cy="701133"/>
              </p:xfrm>
              <a:graphic>
                <a:graphicData uri="http://schemas.microsoft.com/office/drawing/2017/model3d">
                  <am3d:model3d r:embed="rId18">
                    <am3d:spPr>
                      <a:xfrm rot="21259114">
                        <a:off x="0" y="0"/>
                        <a:ext cx="3417177" cy="701133"/>
                      </a:xfrm>
                      <a:prstGeom prst="rect">
                        <a:avLst/>
                      </a:prstGeom>
                    </am3d:spPr>
                    <am3d:camera>
                      <am3d:pos x="0" y="0" z="47508170"/>
                      <am3d:up dx="0" dy="36000000" dz="0"/>
                      <am3d:lookAt x="0" y="0" z="0"/>
                      <am3d:perspective fov="2700000"/>
                    </am3d:camera>
                    <am3d:trans>
                      <am3d:meterPerModelUnit n="2163366" d="1000000"/>
                      <am3d:preTrans dx="-8097701" dy="15662916" dz="-16048406"/>
                      <am3d:scale>
                        <am3d:sx n="1000000" d="1000000"/>
                        <am3d:sy n="1000000" d="1000000"/>
                        <am3d:sz n="1000000" d="1000000"/>
                      </am3d:scale>
                      <am3d:rot ax="-729373" ay="627529" az="-134357"/>
                      <am3d:postTrans dx="0" dy="0" dz="0"/>
                    </am3d:trans>
                    <am3d:raster rName="Office3DRenderer" rVer="16.0.8326">
                      <am3d:blip r:embed="rId22"/>
                    </am3d:raster>
                    <am3d:objViewport viewportSz="349353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7" name="3D Model 56">
                  <a:extLst>
                    <a:ext uri="{FF2B5EF4-FFF2-40B4-BE49-F238E27FC236}">
                      <a16:creationId xmlns:a16="http://schemas.microsoft.com/office/drawing/2014/main" id="{E7B89C7E-7CDE-499B-97C7-245DF86EE5AD}"/>
                    </a:ext>
                  </a:extLst>
                </p:cNvPr>
                <p:cNvPicPr>
                  <a:picLocks noGrp="1" noRot="1" noChangeAspect="1" noMove="1" noResize="1" noEditPoints="1" noAdjustHandles="1" noChangeArrowheads="1" noChangeShapeType="1" noCrop="1"/>
                </p:cNvPicPr>
                <p:nvPr/>
              </p:nvPicPr>
              <p:blipFill>
                <a:blip r:embed="rId22"/>
                <a:stretch>
                  <a:fillRect/>
                </a:stretch>
              </p:blipFill>
              <p:spPr>
                <a:xfrm rot="21259114">
                  <a:off x="4446275" y="5612752"/>
                  <a:ext cx="3417177" cy="701133"/>
                </a:xfrm>
                <a:prstGeom prst="rect">
                  <a:avLst/>
                </a:prstGeom>
              </p:spPr>
            </p:pic>
          </mc:Fallback>
        </mc:AlternateContent>
        <p:grpSp>
          <p:nvGrpSpPr>
            <p:cNvPr id="37" name="Group 36">
              <a:extLst>
                <a:ext uri="{FF2B5EF4-FFF2-40B4-BE49-F238E27FC236}">
                  <a16:creationId xmlns:a16="http://schemas.microsoft.com/office/drawing/2014/main" id="{20E55A11-E6FD-7ED4-E670-81C91E920EA2}"/>
                </a:ext>
              </a:extLst>
            </p:cNvPr>
            <p:cNvGrpSpPr/>
            <p:nvPr/>
          </p:nvGrpSpPr>
          <p:grpSpPr>
            <a:xfrm>
              <a:off x="-109555" y="4294618"/>
              <a:ext cx="9108558" cy="877163"/>
              <a:chOff x="-109555" y="4294618"/>
              <a:chExt cx="9108558" cy="877163"/>
            </a:xfrm>
          </p:grpSpPr>
          <p:sp>
            <p:nvSpPr>
              <p:cNvPr id="2" name="TextBox 1">
                <a:extLst>
                  <a:ext uri="{FF2B5EF4-FFF2-40B4-BE49-F238E27FC236}">
                    <a16:creationId xmlns:a16="http://schemas.microsoft.com/office/drawing/2014/main" id="{A9641BDD-D37E-4CA1-8BFA-6EE4F35D7161}"/>
                  </a:ext>
                </a:extLst>
              </p:cNvPr>
              <p:cNvSpPr txBox="1"/>
              <p:nvPr/>
            </p:nvSpPr>
            <p:spPr>
              <a:xfrm>
                <a:off x="1932144" y="4318889"/>
                <a:ext cx="2258451" cy="707886"/>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OPTIMAL PERFORMANCE!</a:t>
                </a:r>
              </a:p>
              <a:p>
                <a:r>
                  <a:rPr lang="en-US" sz="1100" b="1" dirty="0">
                    <a:latin typeface="Times New Roman" panose="02020603050405020304" pitchFamily="18" charset="0"/>
                    <a:cs typeface="Times New Roman" panose="02020603050405020304" pitchFamily="18" charset="0"/>
                  </a:rPr>
                  <a:t>(Does not mean absence of stress)</a:t>
                </a:r>
              </a:p>
              <a:p>
                <a:endParaRPr lang="en-US" dirty="0"/>
              </a:p>
            </p:txBody>
          </p:sp>
          <p:sp>
            <p:nvSpPr>
              <p:cNvPr id="4" name="TextBox 3">
                <a:extLst>
                  <a:ext uri="{FF2B5EF4-FFF2-40B4-BE49-F238E27FC236}">
                    <a16:creationId xmlns:a16="http://schemas.microsoft.com/office/drawing/2014/main" id="{A9AED5A1-480A-673F-EBE4-62BA7773EB5B}"/>
                  </a:ext>
                </a:extLst>
              </p:cNvPr>
              <p:cNvSpPr txBox="1"/>
              <p:nvPr/>
            </p:nvSpPr>
            <p:spPr>
              <a:xfrm>
                <a:off x="-109555" y="4301900"/>
                <a:ext cx="2457959" cy="738664"/>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LEADERSHIP</a:t>
                </a:r>
              </a:p>
              <a:p>
                <a:pPr algn="ctr"/>
                <a:r>
                  <a:rPr lang="en-US" sz="1200" b="1" dirty="0">
                    <a:latin typeface="Times New Roman" panose="02020603050405020304" pitchFamily="18" charset="0"/>
                    <a:cs typeface="Times New Roman" panose="02020603050405020304" pitchFamily="18" charset="0"/>
                  </a:rPr>
                  <a:t>OPPORTUNTIY</a:t>
                </a:r>
              </a:p>
              <a:p>
                <a:endParaRPr lang="en-US" dirty="0"/>
              </a:p>
            </p:txBody>
          </p:sp>
          <p:sp>
            <p:nvSpPr>
              <p:cNvPr id="5" name="TextBox 4">
                <a:extLst>
                  <a:ext uri="{FF2B5EF4-FFF2-40B4-BE49-F238E27FC236}">
                    <a16:creationId xmlns:a16="http://schemas.microsoft.com/office/drawing/2014/main" id="{1CA8C201-BA6B-2AFE-945A-31E567C4BB95}"/>
                  </a:ext>
                </a:extLst>
              </p:cNvPr>
              <p:cNvSpPr txBox="1"/>
              <p:nvPr/>
            </p:nvSpPr>
            <p:spPr>
              <a:xfrm>
                <a:off x="4096832" y="4303500"/>
                <a:ext cx="1527397" cy="738664"/>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SELF-CARE OPPORTUNITY</a:t>
                </a:r>
              </a:p>
              <a:p>
                <a:endParaRPr lang="en-US" dirty="0"/>
              </a:p>
            </p:txBody>
          </p:sp>
          <p:sp>
            <p:nvSpPr>
              <p:cNvPr id="6" name="TextBox 5">
                <a:extLst>
                  <a:ext uri="{FF2B5EF4-FFF2-40B4-BE49-F238E27FC236}">
                    <a16:creationId xmlns:a16="http://schemas.microsoft.com/office/drawing/2014/main" id="{BD591C8F-D974-16FE-5ADE-DCB778213FE8}"/>
                  </a:ext>
                </a:extLst>
              </p:cNvPr>
              <p:cNvSpPr txBox="1"/>
              <p:nvPr/>
            </p:nvSpPr>
            <p:spPr>
              <a:xfrm>
                <a:off x="5649266" y="4318889"/>
                <a:ext cx="1438564" cy="738664"/>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POINT OF INTERVENTION</a:t>
                </a:r>
              </a:p>
              <a:p>
                <a:endParaRPr lang="en-US" dirty="0"/>
              </a:p>
            </p:txBody>
          </p:sp>
          <p:sp>
            <p:nvSpPr>
              <p:cNvPr id="17" name="TextBox 16">
                <a:extLst>
                  <a:ext uri="{FF2B5EF4-FFF2-40B4-BE49-F238E27FC236}">
                    <a16:creationId xmlns:a16="http://schemas.microsoft.com/office/drawing/2014/main" id="{0FFE6A9E-38DC-D18E-C914-6904AA1A902C}"/>
                  </a:ext>
                </a:extLst>
              </p:cNvPr>
              <p:cNvSpPr txBox="1"/>
              <p:nvPr/>
            </p:nvSpPr>
            <p:spPr>
              <a:xfrm>
                <a:off x="7274063" y="4294618"/>
                <a:ext cx="1724940" cy="877163"/>
              </a:xfrm>
              <a:prstGeom prst="rect">
                <a:avLst/>
              </a:prstGeom>
              <a:no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RECOVERS WITH EFFECTIVE CARE &amp; REINTEGRATION</a:t>
                </a:r>
              </a:p>
              <a:p>
                <a:endParaRPr lang="en-US" dirty="0"/>
              </a:p>
            </p:txBody>
          </p:sp>
        </p:grpSp>
      </p:grpSp>
      <p:grpSp>
        <p:nvGrpSpPr>
          <p:cNvPr id="18" name="Group 17">
            <a:extLst>
              <a:ext uri="{FF2B5EF4-FFF2-40B4-BE49-F238E27FC236}">
                <a16:creationId xmlns:a16="http://schemas.microsoft.com/office/drawing/2014/main" id="{8AC2E35F-022E-C4CA-3277-C60911057D89}"/>
              </a:ext>
            </a:extLst>
          </p:cNvPr>
          <p:cNvGrpSpPr/>
          <p:nvPr/>
        </p:nvGrpSpPr>
        <p:grpSpPr>
          <a:xfrm>
            <a:off x="-107576" y="-23052"/>
            <a:ext cx="9251576" cy="1288567"/>
            <a:chOff x="-9633285" y="1601170"/>
            <a:chExt cx="9144000" cy="1191237"/>
          </a:xfrm>
        </p:grpSpPr>
        <p:sp>
          <p:nvSpPr>
            <p:cNvPr id="24" name="Title 1">
              <a:extLst>
                <a:ext uri="{FF2B5EF4-FFF2-40B4-BE49-F238E27FC236}">
                  <a16:creationId xmlns:a16="http://schemas.microsoft.com/office/drawing/2014/main" id="{8741EF2A-9601-24AE-E8F7-1E3A5557A4C5}"/>
                </a:ext>
              </a:extLst>
            </p:cNvPr>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27" name="Group 26">
              <a:extLst>
                <a:ext uri="{FF2B5EF4-FFF2-40B4-BE49-F238E27FC236}">
                  <a16:creationId xmlns:a16="http://schemas.microsoft.com/office/drawing/2014/main" id="{62D26DF1-F43F-07E8-42D0-01BDE1D5A882}"/>
                </a:ext>
              </a:extLst>
            </p:cNvPr>
            <p:cNvGrpSpPr/>
            <p:nvPr/>
          </p:nvGrpSpPr>
          <p:grpSpPr>
            <a:xfrm>
              <a:off x="-7813493" y="1786199"/>
              <a:ext cx="896528" cy="915114"/>
              <a:chOff x="-914400" y="1752600"/>
              <a:chExt cx="816935" cy="816935"/>
            </a:xfrm>
          </p:grpSpPr>
          <p:sp>
            <p:nvSpPr>
              <p:cNvPr id="35" name="Oval 34">
                <a:extLst>
                  <a:ext uri="{FF2B5EF4-FFF2-40B4-BE49-F238E27FC236}">
                    <a16:creationId xmlns:a16="http://schemas.microsoft.com/office/drawing/2014/main" id="{DB952176-2C1B-B0AA-4181-484163B2BBEC}"/>
                  </a:ext>
                </a:extLst>
              </p:cNvPr>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CB097A0D-5CB7-469E-6BC4-D5BE3DB3457D}"/>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8" name="Group 27">
              <a:extLst>
                <a:ext uri="{FF2B5EF4-FFF2-40B4-BE49-F238E27FC236}">
                  <a16:creationId xmlns:a16="http://schemas.microsoft.com/office/drawing/2014/main" id="{E9FF08EE-1867-988F-58E5-C00B7C0778E6}"/>
                </a:ext>
              </a:extLst>
            </p:cNvPr>
            <p:cNvGrpSpPr/>
            <p:nvPr/>
          </p:nvGrpSpPr>
          <p:grpSpPr>
            <a:xfrm>
              <a:off x="-8699263" y="1786199"/>
              <a:ext cx="883997" cy="877900"/>
              <a:chOff x="9134475" y="914400"/>
              <a:chExt cx="883997" cy="877900"/>
            </a:xfrm>
          </p:grpSpPr>
          <p:sp>
            <p:nvSpPr>
              <p:cNvPr id="32" name="Oval 31">
                <a:extLst>
                  <a:ext uri="{FF2B5EF4-FFF2-40B4-BE49-F238E27FC236}">
                    <a16:creationId xmlns:a16="http://schemas.microsoft.com/office/drawing/2014/main" id="{024062CD-250A-AAD1-2E79-0276969C0E18}"/>
                  </a:ext>
                </a:extLst>
              </p:cNvPr>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EC97B9E4-65BE-7B5E-3D74-703A40042FD6}"/>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30" name="Picture 29">
              <a:extLst>
                <a:ext uri="{FF2B5EF4-FFF2-40B4-BE49-F238E27FC236}">
                  <a16:creationId xmlns:a16="http://schemas.microsoft.com/office/drawing/2014/main" id="{9F9AD5CE-B299-770A-3E8C-8EF7BA1665D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9934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475303" y="1267120"/>
            <a:ext cx="6165850" cy="430212"/>
          </a:xfrm>
        </p:spPr>
        <p:txBody>
          <a:bodyPr vert="horz" lIns="0" tIns="0" rIns="0" bIns="0" rtlCol="0" anchor="b" anchorCtr="0">
            <a:normAutofit fontScale="90000"/>
          </a:bodyPr>
          <a:lstStyle/>
          <a:p>
            <a:pPr algn="ctr" eaLnBrk="1" hangingPunct="1"/>
            <a:r>
              <a:rPr lang="en-US" sz="2700" b="1" dirty="0">
                <a:latin typeface="Times New Roman" pitchFamily="18" charset="0"/>
                <a:cs typeface="Times New Roman" pitchFamily="18" charset="0"/>
              </a:rPr>
              <a:t>Four Sources of Non-Engagement (C O P E)</a:t>
            </a:r>
          </a:p>
        </p:txBody>
      </p:sp>
      <p:sp>
        <p:nvSpPr>
          <p:cNvPr id="7171" name="Rectangle 3"/>
          <p:cNvSpPr>
            <a:spLocks noGrp="1" noChangeArrowheads="1"/>
          </p:cNvSpPr>
          <p:nvPr>
            <p:ph type="body" sz="half" idx="4294967295"/>
          </p:nvPr>
        </p:nvSpPr>
        <p:spPr>
          <a:xfrm>
            <a:off x="2979738" y="2824163"/>
            <a:ext cx="6164262" cy="2736850"/>
          </a:xfrm>
        </p:spPr>
        <p:txBody>
          <a:bodyPr>
            <a:normAutofit/>
          </a:bodyPr>
          <a:lstStyle/>
          <a:p>
            <a:pPr marL="0" indent="0">
              <a:spcBef>
                <a:spcPts val="0"/>
              </a:spcBef>
              <a:buNone/>
            </a:pPr>
            <a:endParaRPr lang="en-US" sz="1650" dirty="0">
              <a:latin typeface="Arial" charset="0"/>
              <a:ea typeface="ＭＳ Ｐゴシック" charset="0"/>
              <a:cs typeface="ＭＳ Ｐゴシック" charset="0"/>
            </a:endParaRPr>
          </a:p>
          <a:p>
            <a:pPr marL="0" indent="0">
              <a:buNone/>
            </a:pPr>
            <a:endParaRPr lang="en-US" sz="1350" dirty="0">
              <a:latin typeface="Arial" pitchFamily="34" charset="0"/>
              <a:cs typeface="Arial" pitchFamily="34" charset="0"/>
            </a:endParaRPr>
          </a:p>
        </p:txBody>
      </p:sp>
      <p:grpSp>
        <p:nvGrpSpPr>
          <p:cNvPr id="4" name="Group 3">
            <a:extLst>
              <a:ext uri="{FF2B5EF4-FFF2-40B4-BE49-F238E27FC236}">
                <a16:creationId xmlns:a16="http://schemas.microsoft.com/office/drawing/2014/main" id="{11EB445B-58DF-49BB-250F-F2EA4A08838F}"/>
              </a:ext>
            </a:extLst>
          </p:cNvPr>
          <p:cNvGrpSpPr/>
          <p:nvPr/>
        </p:nvGrpSpPr>
        <p:grpSpPr>
          <a:xfrm>
            <a:off x="326224" y="1978218"/>
            <a:ext cx="8795728" cy="4809355"/>
            <a:chOff x="326224" y="1978218"/>
            <a:chExt cx="8795728" cy="4809355"/>
          </a:xfrm>
        </p:grpSpPr>
        <p:sp>
          <p:nvSpPr>
            <p:cNvPr id="45" name="Text Box 5"/>
            <p:cNvSpPr txBox="1">
              <a:spLocks noChangeArrowheads="1"/>
            </p:cNvSpPr>
            <p:nvPr/>
          </p:nvSpPr>
          <p:spPr bwMode="auto">
            <a:xfrm>
              <a:off x="7212612" y="4340880"/>
              <a:ext cx="1778240" cy="180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spcBef>
                  <a:spcPct val="20000"/>
                </a:spcBef>
                <a:spcAft>
                  <a:spcPct val="15000"/>
                </a:spcAft>
                <a:buSzPct val="125000"/>
                <a:buFontTx/>
                <a:buChar char="•"/>
              </a:pPr>
              <a:r>
                <a:rPr lang="en-US" sz="1400" dirty="0">
                  <a:solidFill>
                    <a:prstClr val="black"/>
                  </a:solidFill>
                </a:rPr>
                <a:t>Lack of connectedness</a:t>
              </a:r>
            </a:p>
            <a:p>
              <a:pPr>
                <a:lnSpc>
                  <a:spcPct val="90000"/>
                </a:lnSpc>
                <a:spcBef>
                  <a:spcPct val="20000"/>
                </a:spcBef>
                <a:spcAft>
                  <a:spcPct val="15000"/>
                </a:spcAft>
                <a:buSzPct val="125000"/>
                <a:buFontTx/>
                <a:buChar char="•"/>
              </a:pPr>
              <a:r>
                <a:rPr lang="en-US" sz="1400" dirty="0">
                  <a:solidFill>
                    <a:prstClr val="black"/>
                  </a:solidFill>
                </a:rPr>
                <a:t>Interpersonal conflicts have led to ostracism.</a:t>
              </a:r>
            </a:p>
            <a:p>
              <a:pPr>
                <a:lnSpc>
                  <a:spcPct val="90000"/>
                </a:lnSpc>
                <a:spcBef>
                  <a:spcPct val="20000"/>
                </a:spcBef>
                <a:spcAft>
                  <a:spcPct val="15000"/>
                </a:spcAft>
                <a:buSzPct val="125000"/>
                <a:buFontTx/>
                <a:buChar char="•"/>
              </a:pPr>
              <a:r>
                <a:rPr lang="en-US" sz="1400" dirty="0">
                  <a:solidFill>
                    <a:prstClr val="black"/>
                  </a:solidFill>
                </a:rPr>
                <a:t>Perceived inequities</a:t>
              </a:r>
            </a:p>
            <a:p>
              <a:pPr defTabSz="342900">
                <a:lnSpc>
                  <a:spcPct val="90000"/>
                </a:lnSpc>
                <a:spcBef>
                  <a:spcPct val="20000"/>
                </a:spcBef>
                <a:spcAft>
                  <a:spcPct val="15000"/>
                </a:spcAft>
                <a:buSzPct val="125000"/>
                <a:buFontTx/>
                <a:buChar char="•"/>
              </a:pPr>
              <a:endParaRPr lang="en-US" sz="1013" dirty="0">
                <a:solidFill>
                  <a:prstClr val="black"/>
                </a:solidFill>
              </a:endParaRPr>
            </a:p>
          </p:txBody>
        </p:sp>
        <p:grpSp>
          <p:nvGrpSpPr>
            <p:cNvPr id="3" name="Group 2">
              <a:extLst>
                <a:ext uri="{FF2B5EF4-FFF2-40B4-BE49-F238E27FC236}">
                  <a16:creationId xmlns:a16="http://schemas.microsoft.com/office/drawing/2014/main" id="{D2D5EA73-F58B-E6B7-B610-BC2D4F9DBE3F}"/>
                </a:ext>
              </a:extLst>
            </p:cNvPr>
            <p:cNvGrpSpPr/>
            <p:nvPr/>
          </p:nvGrpSpPr>
          <p:grpSpPr>
            <a:xfrm>
              <a:off x="326224" y="1978218"/>
              <a:ext cx="8795728" cy="4809355"/>
              <a:chOff x="326224" y="1978218"/>
              <a:chExt cx="8795728" cy="4809355"/>
            </a:xfrm>
          </p:grpSpPr>
          <p:grpSp>
            <p:nvGrpSpPr>
              <p:cNvPr id="2" name="Group 1">
                <a:extLst>
                  <a:ext uri="{FF2B5EF4-FFF2-40B4-BE49-F238E27FC236}">
                    <a16:creationId xmlns:a16="http://schemas.microsoft.com/office/drawing/2014/main" id="{2EE49041-A82A-42BB-918E-D94DF7E0C8AF}"/>
                  </a:ext>
                </a:extLst>
              </p:cNvPr>
              <p:cNvGrpSpPr/>
              <p:nvPr/>
            </p:nvGrpSpPr>
            <p:grpSpPr>
              <a:xfrm>
                <a:off x="519318" y="1978218"/>
                <a:ext cx="8602634" cy="2307140"/>
                <a:chOff x="519318" y="1978218"/>
                <a:chExt cx="8602634" cy="2307140"/>
              </a:xfrm>
            </p:grpSpPr>
            <p:grpSp>
              <p:nvGrpSpPr>
                <p:cNvPr id="27" name="Group 26"/>
                <p:cNvGrpSpPr/>
                <p:nvPr/>
              </p:nvGrpSpPr>
              <p:grpSpPr>
                <a:xfrm>
                  <a:off x="927900" y="1978218"/>
                  <a:ext cx="7325146" cy="411317"/>
                  <a:chOff x="800745" y="2001441"/>
                  <a:chExt cx="6914506" cy="548423"/>
                </a:xfrm>
              </p:grpSpPr>
              <p:grpSp>
                <p:nvGrpSpPr>
                  <p:cNvPr id="33" name="Group 32"/>
                  <p:cNvGrpSpPr/>
                  <p:nvPr/>
                </p:nvGrpSpPr>
                <p:grpSpPr>
                  <a:xfrm>
                    <a:off x="2393965" y="2001497"/>
                    <a:ext cx="5321286" cy="548367"/>
                    <a:chOff x="1095553" y="1393164"/>
                    <a:chExt cx="5719316" cy="862642"/>
                  </a:xfrm>
                </p:grpSpPr>
                <p:sp>
                  <p:nvSpPr>
                    <p:cNvPr id="36" name="Rectangle 35"/>
                    <p:cNvSpPr/>
                    <p:nvPr/>
                  </p:nvSpPr>
                  <p:spPr bwMode="auto">
                    <a:xfrm>
                      <a:off x="3950899" y="1393164"/>
                      <a:ext cx="1431985" cy="862642"/>
                    </a:xfrm>
                    <a:prstGeom prst="rect">
                      <a:avLst/>
                    </a:prstGeom>
                    <a:solidFill>
                      <a:srgbClr val="FF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67500" tIns="35100" rIns="67500" bIns="35100" anchor="ctr"/>
                    <a:lstStyle/>
                    <a:p>
                      <a:pPr algn="ctr" defTabSz="342900">
                        <a:lnSpc>
                          <a:spcPct val="90000"/>
                        </a:lnSpc>
                        <a:buClr>
                          <a:prstClr val="white"/>
                        </a:buClr>
                        <a:buSzPct val="10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US"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Injured</a:t>
                      </a:r>
                    </a:p>
                  </p:txBody>
                </p:sp>
                <p:sp>
                  <p:nvSpPr>
                    <p:cNvPr id="37" name="Rectangle 36"/>
                    <p:cNvSpPr/>
                    <p:nvPr/>
                  </p:nvSpPr>
                  <p:spPr bwMode="auto">
                    <a:xfrm>
                      <a:off x="2527539" y="1393164"/>
                      <a:ext cx="1431985" cy="862642"/>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67500" tIns="35100" rIns="67500" bIns="35100" anchor="ctr"/>
                    <a:lstStyle/>
                    <a:p>
                      <a:pPr algn="ctr" defTabSz="342900">
                        <a:lnSpc>
                          <a:spcPct val="90000"/>
                        </a:lnSpc>
                        <a:buClr>
                          <a:prstClr val="white"/>
                        </a:buClr>
                        <a:buSzPct val="10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US"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Reacting</a:t>
                      </a:r>
                    </a:p>
                  </p:txBody>
                </p:sp>
                <p:sp>
                  <p:nvSpPr>
                    <p:cNvPr id="38" name="Rectangle 37"/>
                    <p:cNvSpPr/>
                    <p:nvPr/>
                  </p:nvSpPr>
                  <p:spPr bwMode="auto">
                    <a:xfrm>
                      <a:off x="1095553" y="1393164"/>
                      <a:ext cx="1431985" cy="862642"/>
                    </a:xfrm>
                    <a:prstGeom prst="rect">
                      <a:avLst/>
                    </a:pr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67500" tIns="35100" rIns="67500" bIns="35100" anchor="ctr"/>
                    <a:lstStyle/>
                    <a:p>
                      <a:pPr algn="ctr" defTabSz="342900">
                        <a:lnSpc>
                          <a:spcPct val="90000"/>
                        </a:lnSpc>
                        <a:buClr>
                          <a:prstClr val="white"/>
                        </a:buClr>
                        <a:buSzPct val="10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US"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Ready</a:t>
                      </a:r>
                    </a:p>
                  </p:txBody>
                </p:sp>
                <p:sp>
                  <p:nvSpPr>
                    <p:cNvPr id="39" name="Rectangle 38"/>
                    <p:cNvSpPr/>
                    <p:nvPr/>
                  </p:nvSpPr>
                  <p:spPr bwMode="auto">
                    <a:xfrm>
                      <a:off x="5382884" y="1393164"/>
                      <a:ext cx="1431985" cy="862642"/>
                    </a:xfrm>
                    <a:prstGeom prst="rect">
                      <a:avLst/>
                    </a:prstGeom>
                    <a:solidFill>
                      <a:srgbClr val="FF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67500" tIns="35100" rIns="67500" bIns="35100" anchor="ctr"/>
                    <a:lstStyle/>
                    <a:p>
                      <a:pPr algn="ctr" defTabSz="342900">
                        <a:lnSpc>
                          <a:spcPct val="90000"/>
                        </a:lnSpc>
                        <a:buClr>
                          <a:prstClr val="white"/>
                        </a:buClr>
                        <a:buSzPct val="10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US"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Ill</a:t>
                      </a:r>
                    </a:p>
                  </p:txBody>
                </p:sp>
              </p:grpSp>
              <p:sp>
                <p:nvSpPr>
                  <p:cNvPr id="34" name="Rectangle 33"/>
                  <p:cNvSpPr/>
                  <p:nvPr/>
                </p:nvSpPr>
                <p:spPr bwMode="auto">
                  <a:xfrm>
                    <a:off x="800745" y="2001441"/>
                    <a:ext cx="1601246" cy="538950"/>
                  </a:xfrm>
                  <a:prstGeom prst="rect">
                    <a:avLst/>
                  </a:prstGeom>
                  <a:solidFill>
                    <a:srgbClr val="0070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67500" tIns="35100" rIns="67500" bIns="35100" anchor="ctr"/>
                  <a:lstStyle/>
                  <a:p>
                    <a:pPr algn="ctr" defTabSz="342900">
                      <a:lnSpc>
                        <a:spcPct val="90000"/>
                      </a:lnSpc>
                      <a:buClr>
                        <a:prstClr val="white"/>
                      </a:buClr>
                      <a:buSzPct val="100000"/>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Not Engaged</a:t>
                    </a:r>
                  </a:p>
                </p:txBody>
              </p:sp>
            </p:grpSp>
            <p:sp>
              <p:nvSpPr>
                <p:cNvPr id="49" name="Arc 3"/>
                <p:cNvSpPr>
                  <a:spLocks/>
                </p:cNvSpPr>
                <p:nvPr/>
              </p:nvSpPr>
              <p:spPr bwMode="auto">
                <a:xfrm rot="10789050">
                  <a:off x="1899938" y="2373543"/>
                  <a:ext cx="4047635" cy="1135437"/>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chemeClr val="accent1"/>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defTabSz="342900">
                    <a:lnSpc>
                      <a:spcPct val="90000"/>
                    </a:lnSpc>
                    <a:spcAft>
                      <a:spcPct val="15000"/>
                    </a:spcAft>
                    <a:buClr>
                      <a:prstClr val="white"/>
                    </a:buClr>
                    <a:buSzPct val="100000"/>
                    <a:defRPr/>
                  </a:pPr>
                  <a:endParaRPr lang="en-US" sz="1350" dirty="0">
                    <a:solidFill>
                      <a:prstClr val="white"/>
                    </a:solidFill>
                    <a:latin typeface="Times New Roman" pitchFamily="18" charset="0"/>
                  </a:endParaRPr>
                </a:p>
              </p:txBody>
            </p:sp>
            <p:sp>
              <p:nvSpPr>
                <p:cNvPr id="50" name="Arc 3"/>
                <p:cNvSpPr>
                  <a:spLocks/>
                </p:cNvSpPr>
                <p:nvPr/>
              </p:nvSpPr>
              <p:spPr bwMode="auto">
                <a:xfrm rot="11235903">
                  <a:off x="2298099" y="2826185"/>
                  <a:ext cx="6823853" cy="469386"/>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chemeClr val="accent1"/>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defTabSz="342900">
                    <a:lnSpc>
                      <a:spcPct val="90000"/>
                    </a:lnSpc>
                    <a:spcAft>
                      <a:spcPct val="15000"/>
                    </a:spcAft>
                    <a:buClr>
                      <a:prstClr val="white"/>
                    </a:buClr>
                    <a:buSzPct val="100000"/>
                    <a:defRPr/>
                  </a:pPr>
                  <a:endParaRPr lang="en-US" sz="1350">
                    <a:solidFill>
                      <a:prstClr val="white"/>
                    </a:solidFill>
                    <a:latin typeface="Times New Roman" pitchFamily="18" charset="0"/>
                  </a:endParaRPr>
                </a:p>
              </p:txBody>
            </p:sp>
            <p:sp>
              <p:nvSpPr>
                <p:cNvPr id="51" name="Arc 3"/>
                <p:cNvSpPr>
                  <a:spLocks/>
                </p:cNvSpPr>
                <p:nvPr/>
              </p:nvSpPr>
              <p:spPr bwMode="auto">
                <a:xfrm rot="10810950">
                  <a:off x="1520017" y="2385423"/>
                  <a:ext cx="1102526" cy="1068666"/>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chemeClr val="accent1"/>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defTabSz="342900">
                    <a:lnSpc>
                      <a:spcPct val="90000"/>
                    </a:lnSpc>
                    <a:spcAft>
                      <a:spcPct val="15000"/>
                    </a:spcAft>
                    <a:buClr>
                      <a:prstClr val="white"/>
                    </a:buClr>
                    <a:buSzPct val="100000"/>
                    <a:defRPr/>
                  </a:pPr>
                  <a:endParaRPr lang="en-US" sz="1350">
                    <a:solidFill>
                      <a:prstClr val="white"/>
                    </a:solidFill>
                    <a:latin typeface="Times New Roman" pitchFamily="18" charset="0"/>
                  </a:endParaRPr>
                </a:p>
              </p:txBody>
            </p:sp>
            <p:sp>
              <p:nvSpPr>
                <p:cNvPr id="52" name="Arc 3"/>
                <p:cNvSpPr>
                  <a:spLocks/>
                </p:cNvSpPr>
                <p:nvPr/>
              </p:nvSpPr>
              <p:spPr bwMode="auto">
                <a:xfrm rot="10810950">
                  <a:off x="1205441" y="2381209"/>
                  <a:ext cx="45719" cy="893067"/>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chemeClr val="accent1"/>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defTabSz="342900">
                    <a:lnSpc>
                      <a:spcPct val="90000"/>
                    </a:lnSpc>
                    <a:spcAft>
                      <a:spcPct val="15000"/>
                    </a:spcAft>
                    <a:buClr>
                      <a:prstClr val="white"/>
                    </a:buClr>
                    <a:buSzPct val="100000"/>
                    <a:defRPr/>
                  </a:pPr>
                  <a:endParaRPr lang="en-US" sz="1350" dirty="0">
                    <a:solidFill>
                      <a:prstClr val="white"/>
                    </a:solidFill>
                    <a:latin typeface="Times New Roman" pitchFamily="18" charset="0"/>
                  </a:endParaRPr>
                </a:p>
              </p:txBody>
            </p:sp>
            <p:sp>
              <p:nvSpPr>
                <p:cNvPr id="41" name="Oval 8"/>
                <p:cNvSpPr>
                  <a:spLocks noChangeArrowheads="1"/>
                </p:cNvSpPr>
                <p:nvPr/>
              </p:nvSpPr>
              <p:spPr bwMode="auto">
                <a:xfrm>
                  <a:off x="2400132" y="3399561"/>
                  <a:ext cx="1603319" cy="878170"/>
                </a:xfrm>
                <a:prstGeom prst="ellipse">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342900">
                    <a:lnSpc>
                      <a:spcPct val="80000"/>
                    </a:lnSpc>
                    <a:spcAft>
                      <a:spcPct val="15000"/>
                    </a:spcAft>
                    <a:buClr>
                      <a:srgbClr val="FF0000"/>
                    </a:buClr>
                    <a:buSzPct val="100000"/>
                    <a:defRPr/>
                  </a:pPr>
                  <a:r>
                    <a:rPr lang="en-US" sz="1400" b="1" dirty="0">
                      <a:solidFill>
                        <a:prstClr val="white"/>
                      </a:solidFill>
                      <a:effectLst>
                        <a:outerShdw blurRad="38100" dist="38100" dir="2700000" algn="tl">
                          <a:srgbClr val="000000"/>
                        </a:outerShdw>
                      </a:effectLst>
                      <a:latin typeface="Arial Narrow" pitchFamily="34" charset="0"/>
                      <a:cs typeface="Arial" charset="0"/>
                    </a:rPr>
                    <a:t>Organizational</a:t>
                  </a:r>
                </a:p>
              </p:txBody>
            </p:sp>
            <p:sp>
              <p:nvSpPr>
                <p:cNvPr id="42" name="Oval 8"/>
                <p:cNvSpPr>
                  <a:spLocks noChangeArrowheads="1"/>
                </p:cNvSpPr>
                <p:nvPr/>
              </p:nvSpPr>
              <p:spPr bwMode="auto">
                <a:xfrm>
                  <a:off x="519318" y="3391931"/>
                  <a:ext cx="1396671" cy="893427"/>
                </a:xfrm>
                <a:prstGeom prst="ellipse">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192881" indent="-192881" algn="ctr" defTabSz="342900">
                    <a:lnSpc>
                      <a:spcPct val="85000"/>
                    </a:lnSpc>
                    <a:buClr>
                      <a:srgbClr val="FF0000"/>
                    </a:buClr>
                    <a:buSzPct val="100000"/>
                    <a:defRPr/>
                  </a:pPr>
                  <a:r>
                    <a:rPr lang="en-US" sz="1400" b="1" dirty="0">
                      <a:solidFill>
                        <a:prstClr val="white"/>
                      </a:solidFill>
                      <a:effectLst>
                        <a:outerShdw blurRad="38100" dist="38100" dir="2700000" algn="tl">
                          <a:srgbClr val="000000"/>
                        </a:outerShdw>
                      </a:effectLst>
                      <a:latin typeface="Arial Narrow" pitchFamily="34" charset="0"/>
                      <a:cs typeface="Arial" charset="0"/>
                    </a:rPr>
                    <a:t>Cultivation</a:t>
                  </a:r>
                </a:p>
              </p:txBody>
            </p:sp>
            <p:sp>
              <p:nvSpPr>
                <p:cNvPr id="43" name="Oval 12"/>
                <p:cNvSpPr>
                  <a:spLocks noChangeArrowheads="1"/>
                </p:cNvSpPr>
                <p:nvPr/>
              </p:nvSpPr>
              <p:spPr bwMode="auto">
                <a:xfrm>
                  <a:off x="5061574" y="3447483"/>
                  <a:ext cx="1424175" cy="837452"/>
                </a:xfrm>
                <a:prstGeom prst="ellipse">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342900">
                    <a:lnSpc>
                      <a:spcPct val="80000"/>
                    </a:lnSpc>
                    <a:spcAft>
                      <a:spcPct val="15000"/>
                    </a:spcAft>
                    <a:buClr>
                      <a:srgbClr val="FF0000"/>
                    </a:buClr>
                    <a:buSzPct val="100000"/>
                    <a:defRPr/>
                  </a:pPr>
                  <a:r>
                    <a:rPr lang="en-US" sz="1400" b="1" dirty="0">
                      <a:solidFill>
                        <a:prstClr val="white"/>
                      </a:solidFill>
                      <a:effectLst>
                        <a:outerShdw blurRad="38100" dist="38100" dir="2700000" algn="tl">
                          <a:srgbClr val="000000"/>
                        </a:outerShdw>
                      </a:effectLst>
                      <a:latin typeface="Arial Narrow" pitchFamily="34" charset="0"/>
                      <a:cs typeface="Arial" charset="0"/>
                    </a:rPr>
                    <a:t>Psychological</a:t>
                  </a:r>
                </a:p>
              </p:txBody>
            </p:sp>
            <p:sp>
              <p:nvSpPr>
                <p:cNvPr id="44" name="Oval 4"/>
                <p:cNvSpPr>
                  <a:spLocks noChangeArrowheads="1"/>
                </p:cNvSpPr>
                <p:nvPr/>
              </p:nvSpPr>
              <p:spPr bwMode="auto">
                <a:xfrm>
                  <a:off x="7419871" y="3447483"/>
                  <a:ext cx="1205281" cy="800024"/>
                </a:xfrm>
                <a:prstGeom prst="ellipse">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342900">
                    <a:lnSpc>
                      <a:spcPct val="80000"/>
                    </a:lnSpc>
                    <a:spcAft>
                      <a:spcPct val="15000"/>
                    </a:spcAft>
                    <a:buClr>
                      <a:srgbClr val="FF0000"/>
                    </a:buClr>
                    <a:buSzPct val="100000"/>
                    <a:defRPr/>
                  </a:pPr>
                  <a:r>
                    <a:rPr lang="en-US" sz="1400" b="1" dirty="0">
                      <a:solidFill>
                        <a:prstClr val="white"/>
                      </a:solidFill>
                      <a:effectLst>
                        <a:outerShdw blurRad="38100" dist="38100" dir="2700000" algn="tl">
                          <a:srgbClr val="000000"/>
                        </a:outerShdw>
                      </a:effectLst>
                      <a:latin typeface="Arial Narrow" pitchFamily="34" charset="0"/>
                      <a:cs typeface="Arial" charset="0"/>
                    </a:rPr>
                    <a:t>Exclusion/ Isolation</a:t>
                  </a:r>
                </a:p>
              </p:txBody>
            </p:sp>
          </p:grpSp>
          <p:sp>
            <p:nvSpPr>
              <p:cNvPr id="46" name="Text Box 9"/>
              <p:cNvSpPr txBox="1">
                <a:spLocks noChangeArrowheads="1"/>
              </p:cNvSpPr>
              <p:nvPr/>
            </p:nvSpPr>
            <p:spPr bwMode="auto">
              <a:xfrm>
                <a:off x="4732917" y="4336133"/>
                <a:ext cx="2399927" cy="209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spcBef>
                    <a:spcPts val="324"/>
                  </a:spcBef>
                  <a:spcAft>
                    <a:spcPts val="176"/>
                  </a:spcAft>
                  <a:buSzPct val="125000"/>
                  <a:buFontTx/>
                  <a:buChar char="•"/>
                </a:pPr>
                <a:r>
                  <a:rPr lang="en-US" sz="1400" dirty="0">
                    <a:solidFill>
                      <a:prstClr val="black"/>
                    </a:solidFill>
                  </a:rPr>
                  <a:t>Lack of understanding of resilience and stress</a:t>
                </a:r>
              </a:p>
              <a:p>
                <a:pPr>
                  <a:lnSpc>
                    <a:spcPct val="90000"/>
                  </a:lnSpc>
                  <a:spcBef>
                    <a:spcPts val="324"/>
                  </a:spcBef>
                  <a:spcAft>
                    <a:spcPts val="176"/>
                  </a:spcAft>
                  <a:buSzPct val="125000"/>
                  <a:buFontTx/>
                  <a:buChar char="•"/>
                </a:pPr>
                <a:r>
                  <a:rPr lang="en-US" sz="1400" dirty="0">
                    <a:solidFill>
                      <a:prstClr val="black"/>
                    </a:solidFill>
                  </a:rPr>
                  <a:t>A desire to remain </a:t>
                </a:r>
                <a:r>
                  <a:rPr lang="en-US" sz="1400" dirty="0"/>
                  <a:t>“comfortable.”</a:t>
                </a:r>
              </a:p>
              <a:p>
                <a:pPr>
                  <a:lnSpc>
                    <a:spcPct val="90000"/>
                  </a:lnSpc>
                  <a:spcBef>
                    <a:spcPts val="324"/>
                  </a:spcBef>
                  <a:spcAft>
                    <a:spcPts val="176"/>
                  </a:spcAft>
                  <a:buSzPct val="125000"/>
                  <a:buFontTx/>
                  <a:buChar char="•"/>
                </a:pPr>
                <a:r>
                  <a:rPr lang="en-US" sz="1400" dirty="0"/>
                  <a:t>Avoiding feelings of stress/anxiety</a:t>
                </a:r>
              </a:p>
              <a:p>
                <a:pPr>
                  <a:lnSpc>
                    <a:spcPct val="90000"/>
                  </a:lnSpc>
                  <a:spcBef>
                    <a:spcPts val="324"/>
                  </a:spcBef>
                  <a:spcAft>
                    <a:spcPts val="176"/>
                  </a:spcAft>
                  <a:buSzPct val="125000"/>
                  <a:buFontTx/>
                  <a:buChar char="•"/>
                </a:pPr>
                <a:r>
                  <a:rPr lang="en-US" sz="1400" dirty="0"/>
                  <a:t>Disinterested </a:t>
                </a:r>
              </a:p>
              <a:p>
                <a:pPr>
                  <a:lnSpc>
                    <a:spcPct val="90000"/>
                  </a:lnSpc>
                  <a:spcBef>
                    <a:spcPts val="324"/>
                  </a:spcBef>
                  <a:spcAft>
                    <a:spcPts val="176"/>
                  </a:spcAft>
                  <a:buSzPct val="125000"/>
                  <a:buFontTx/>
                  <a:buChar char="•"/>
                </a:pPr>
                <a:r>
                  <a:rPr lang="en-US" sz="1400" dirty="0"/>
                  <a:t>Lack of confidence to succeed</a:t>
                </a:r>
                <a:r>
                  <a:rPr lang="en-US" sz="1050" dirty="0"/>
                  <a:t> </a:t>
                </a:r>
              </a:p>
            </p:txBody>
          </p:sp>
          <p:sp>
            <p:nvSpPr>
              <p:cNvPr id="47" name="Text Box 9"/>
              <p:cNvSpPr txBox="1">
                <a:spLocks noChangeArrowheads="1"/>
              </p:cNvSpPr>
              <p:nvPr/>
            </p:nvSpPr>
            <p:spPr bwMode="auto">
              <a:xfrm>
                <a:off x="326224" y="4364993"/>
                <a:ext cx="1852718" cy="20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257175" indent="-257175">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Not being challenged</a:t>
                </a:r>
              </a:p>
              <a:p>
                <a:pPr marL="257175" indent="-257175">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Under valued</a:t>
                </a:r>
              </a:p>
              <a:p>
                <a:pPr marL="257175" indent="-257175">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Lack of meaningful work</a:t>
                </a:r>
              </a:p>
              <a:p>
                <a:pPr marL="257175" indent="-257175">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Lack of opportunity or being used effectively</a:t>
                </a:r>
              </a:p>
            </p:txBody>
          </p:sp>
          <p:sp>
            <p:nvSpPr>
              <p:cNvPr id="48" name="Text Box 13"/>
              <p:cNvSpPr txBox="1">
                <a:spLocks noChangeArrowheads="1"/>
              </p:cNvSpPr>
              <p:nvPr/>
            </p:nvSpPr>
            <p:spPr bwMode="auto">
              <a:xfrm>
                <a:off x="2169983" y="4336133"/>
                <a:ext cx="2637896" cy="245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257175" indent="-257175">
                  <a:lnSpc>
                    <a:spcPct val="90000"/>
                  </a:lnSpc>
                  <a:spcBef>
                    <a:spcPct val="20000"/>
                  </a:spcBef>
                  <a:spcAft>
                    <a:spcPct val="15000"/>
                  </a:spcAft>
                  <a:buSzPct val="125000"/>
                  <a:buFont typeface="Arial" panose="020B0604020202020204" pitchFamily="34" charset="0"/>
                  <a:buChar char="•"/>
                </a:pPr>
                <a:r>
                  <a:rPr lang="en-US" sz="1400" dirty="0"/>
                  <a:t>Low level of supervisor/leadership support (lack of empathy, lack of trust)</a:t>
                </a:r>
              </a:p>
              <a:p>
                <a:pPr marL="257175" indent="-257175">
                  <a:lnSpc>
                    <a:spcPct val="90000"/>
                  </a:lnSpc>
                  <a:spcBef>
                    <a:spcPct val="20000"/>
                  </a:spcBef>
                  <a:spcAft>
                    <a:spcPct val="15000"/>
                  </a:spcAft>
                  <a:buSzPct val="125000"/>
                  <a:buFont typeface="Arial" panose="020B0604020202020204" pitchFamily="34" charset="0"/>
                  <a:buChar char="•"/>
                </a:pPr>
                <a:r>
                  <a:rPr lang="en-US" sz="1400" dirty="0"/>
                  <a:t>Poor leadership &amp; management (lack of transparency, acceptance of poor performance)</a:t>
                </a:r>
              </a:p>
              <a:p>
                <a:pPr marL="257175" indent="-257175">
                  <a:lnSpc>
                    <a:spcPct val="90000"/>
                  </a:lnSpc>
                  <a:spcBef>
                    <a:spcPct val="20000"/>
                  </a:spcBef>
                  <a:spcAft>
                    <a:spcPct val="15000"/>
                  </a:spcAft>
                  <a:buSzPct val="125000"/>
                  <a:buFont typeface="Arial" panose="020B0604020202020204" pitchFamily="34" charset="0"/>
                  <a:buChar char="•"/>
                </a:pPr>
                <a:r>
                  <a:rPr lang="en-US" sz="1400" dirty="0"/>
                  <a:t>Unstable environment, Inadequate resources</a:t>
                </a:r>
              </a:p>
              <a:p>
                <a:pPr marL="257175" indent="-257175">
                  <a:lnSpc>
                    <a:spcPct val="90000"/>
                  </a:lnSpc>
                  <a:spcBef>
                    <a:spcPct val="20000"/>
                  </a:spcBef>
                  <a:spcAft>
                    <a:spcPct val="15000"/>
                  </a:spcAft>
                  <a:buSzPct val="125000"/>
                  <a:buFont typeface="Arial" panose="020B0604020202020204" pitchFamily="34" charset="0"/>
                  <a:buChar char="•"/>
                </a:pPr>
                <a:r>
                  <a:rPr lang="en-US" sz="1400" dirty="0"/>
                  <a:t>Organizational Injustice</a:t>
                </a:r>
              </a:p>
            </p:txBody>
          </p:sp>
        </p:grpSp>
      </p:grpSp>
      <p:grpSp>
        <p:nvGrpSpPr>
          <p:cNvPr id="5" name="Group 4">
            <a:extLst>
              <a:ext uri="{FF2B5EF4-FFF2-40B4-BE49-F238E27FC236}">
                <a16:creationId xmlns:a16="http://schemas.microsoft.com/office/drawing/2014/main" id="{C6F694EA-19D2-356B-8D1C-34E9B058F76D}"/>
              </a:ext>
            </a:extLst>
          </p:cNvPr>
          <p:cNvGrpSpPr/>
          <p:nvPr/>
        </p:nvGrpSpPr>
        <p:grpSpPr>
          <a:xfrm>
            <a:off x="-1" y="0"/>
            <a:ext cx="9144001" cy="1328560"/>
            <a:chOff x="-9633285" y="1601170"/>
            <a:chExt cx="9144000" cy="1191237"/>
          </a:xfrm>
        </p:grpSpPr>
        <p:sp>
          <p:nvSpPr>
            <p:cNvPr id="6" name="Title 1">
              <a:extLst>
                <a:ext uri="{FF2B5EF4-FFF2-40B4-BE49-F238E27FC236}">
                  <a16:creationId xmlns:a16="http://schemas.microsoft.com/office/drawing/2014/main" id="{C422F4A2-6AB7-0417-DD0B-694C18A8B549}"/>
                </a:ext>
              </a:extLst>
            </p:cNvPr>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a:extLst>
                <a:ext uri="{FF2B5EF4-FFF2-40B4-BE49-F238E27FC236}">
                  <a16:creationId xmlns:a16="http://schemas.microsoft.com/office/drawing/2014/main" id="{044721ED-8B88-3699-AA42-771A795543F0}"/>
                </a:ext>
              </a:extLst>
            </p:cNvPr>
            <p:cNvGrpSpPr/>
            <p:nvPr/>
          </p:nvGrpSpPr>
          <p:grpSpPr>
            <a:xfrm>
              <a:off x="-7813493" y="1786199"/>
              <a:ext cx="896528" cy="915114"/>
              <a:chOff x="-914400" y="1752600"/>
              <a:chExt cx="816935" cy="816935"/>
            </a:xfrm>
          </p:grpSpPr>
          <p:sp>
            <p:nvSpPr>
              <p:cNvPr id="12" name="Oval 11">
                <a:extLst>
                  <a:ext uri="{FF2B5EF4-FFF2-40B4-BE49-F238E27FC236}">
                    <a16:creationId xmlns:a16="http://schemas.microsoft.com/office/drawing/2014/main" id="{D22EE38B-AE76-84F9-649A-294AC84B9190}"/>
                  </a:ext>
                </a:extLst>
              </p:cNvPr>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27CF6607-A320-068B-6DDD-DE62D3EF2EE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a:extLst>
                <a:ext uri="{FF2B5EF4-FFF2-40B4-BE49-F238E27FC236}">
                  <a16:creationId xmlns:a16="http://schemas.microsoft.com/office/drawing/2014/main" id="{FD5ACBCA-38C1-252B-77F0-5A107F66DED8}"/>
                </a:ext>
              </a:extLst>
            </p:cNvPr>
            <p:cNvGrpSpPr/>
            <p:nvPr/>
          </p:nvGrpSpPr>
          <p:grpSpPr>
            <a:xfrm>
              <a:off x="-8699263" y="1786199"/>
              <a:ext cx="883997" cy="877900"/>
              <a:chOff x="9134475" y="914400"/>
              <a:chExt cx="883997" cy="877900"/>
            </a:xfrm>
          </p:grpSpPr>
          <p:sp>
            <p:nvSpPr>
              <p:cNvPr id="10" name="Oval 9">
                <a:extLst>
                  <a:ext uri="{FF2B5EF4-FFF2-40B4-BE49-F238E27FC236}">
                    <a16:creationId xmlns:a16="http://schemas.microsoft.com/office/drawing/2014/main" id="{CFBD55FC-2AD1-4E39-34B8-D40DF6A059A6}"/>
                  </a:ext>
                </a:extLst>
              </p:cNvPr>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A0DFB1B-1423-2F75-6768-C3A2206A3FD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a:extLst>
                <a:ext uri="{FF2B5EF4-FFF2-40B4-BE49-F238E27FC236}">
                  <a16:creationId xmlns:a16="http://schemas.microsoft.com/office/drawing/2014/main" id="{401A0851-4545-D4A9-2B76-F651C180A5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35941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42842" y="1383961"/>
            <a:ext cx="8220157" cy="574161"/>
          </a:xfrm>
        </p:spPr>
        <p:txBody>
          <a:bodyPr lIns="0" tIns="0" rIns="0" bIns="0" anchor="b" anchorCtr="0"/>
          <a:lstStyle/>
          <a:p>
            <a:pPr eaLnBrk="1" hangingPunct="1"/>
            <a:r>
              <a:rPr lang="en-US" sz="3600" b="1" dirty="0">
                <a:latin typeface="Times New Roman" pitchFamily="18" charset="0"/>
                <a:cs typeface="Times New Roman" pitchFamily="18" charset="0"/>
              </a:rPr>
              <a:t>Four Sources of Stress Injury    </a:t>
            </a:r>
          </a:p>
        </p:txBody>
      </p:sp>
      <p:sp>
        <p:nvSpPr>
          <p:cNvPr id="7171" name="Rectangle 3"/>
          <p:cNvSpPr>
            <a:spLocks noGrp="1" noChangeArrowheads="1"/>
          </p:cNvSpPr>
          <p:nvPr>
            <p:ph type="body" sz="half" idx="4294967295"/>
          </p:nvPr>
        </p:nvSpPr>
        <p:spPr>
          <a:xfrm>
            <a:off x="542843" y="2623055"/>
            <a:ext cx="8220157" cy="3647440"/>
          </a:xfrm>
        </p:spPr>
        <p:txBody>
          <a:bodyPr>
            <a:normAutofit/>
          </a:bodyPr>
          <a:lstStyle/>
          <a:p>
            <a:pPr marL="0" indent="0">
              <a:spcBef>
                <a:spcPts val="0"/>
              </a:spcBef>
              <a:buNone/>
            </a:pPr>
            <a:endParaRPr lang="en-US" sz="2200" dirty="0">
              <a:latin typeface="Arial" charset="0"/>
              <a:ea typeface="ＭＳ Ｐゴシック" charset="0"/>
              <a:cs typeface="ＭＳ Ｐゴシック" charset="0"/>
            </a:endParaRPr>
          </a:p>
          <a:p>
            <a:pPr marL="0" indent="0">
              <a:lnSpc>
                <a:spcPct val="90000"/>
              </a:lnSpc>
              <a:buNone/>
            </a:pPr>
            <a:endParaRPr lang="en-US" sz="1800" dirty="0">
              <a:latin typeface="Arial" pitchFamily="34" charset="0"/>
              <a:cs typeface="Arial" pitchFamily="34" charset="0"/>
            </a:endParaRPr>
          </a:p>
        </p:txBody>
      </p:sp>
      <p:grpSp>
        <p:nvGrpSpPr>
          <p:cNvPr id="12" name="Group 11"/>
          <p:cNvGrpSpPr/>
          <p:nvPr/>
        </p:nvGrpSpPr>
        <p:grpSpPr>
          <a:xfrm>
            <a:off x="1880629" y="2215170"/>
            <a:ext cx="5382739" cy="457200"/>
            <a:chOff x="1095553" y="1393164"/>
            <a:chExt cx="5719316" cy="862642"/>
          </a:xfrm>
        </p:grpSpPr>
        <p:sp>
          <p:nvSpPr>
            <p:cNvPr id="13" name="Rectangle 12"/>
            <p:cNvSpPr/>
            <p:nvPr/>
          </p:nvSpPr>
          <p:spPr bwMode="auto">
            <a:xfrm>
              <a:off x="3950899" y="1393164"/>
              <a:ext cx="1431985" cy="862642"/>
            </a:xfrm>
            <a:prstGeom prst="rect">
              <a:avLst/>
            </a:prstGeom>
            <a:solidFill>
              <a:srgbClr val="FF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a:lnSpc>
                  <a:spcPct val="90000"/>
                </a:lnSpc>
                <a:buClr>
                  <a:prstClr val="white"/>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Injured</a:t>
              </a:r>
            </a:p>
          </p:txBody>
        </p:sp>
        <p:sp>
          <p:nvSpPr>
            <p:cNvPr id="14" name="Rectangle 13"/>
            <p:cNvSpPr/>
            <p:nvPr/>
          </p:nvSpPr>
          <p:spPr bwMode="auto">
            <a:xfrm>
              <a:off x="2527539" y="1393164"/>
              <a:ext cx="1431985" cy="862642"/>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a:lnSpc>
                  <a:spcPct val="90000"/>
                </a:lnSpc>
                <a:buClr>
                  <a:prstClr val="white"/>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Reacting</a:t>
              </a:r>
            </a:p>
          </p:txBody>
        </p:sp>
        <p:sp>
          <p:nvSpPr>
            <p:cNvPr id="15" name="Rectangle 14"/>
            <p:cNvSpPr/>
            <p:nvPr/>
          </p:nvSpPr>
          <p:spPr bwMode="auto">
            <a:xfrm>
              <a:off x="1095553" y="1393164"/>
              <a:ext cx="1431985" cy="862642"/>
            </a:xfrm>
            <a:prstGeom prst="rect">
              <a:avLst/>
            </a:pr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a:lnSpc>
                  <a:spcPct val="90000"/>
                </a:lnSpc>
                <a:buClr>
                  <a:prstClr val="white"/>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Ready</a:t>
              </a:r>
            </a:p>
          </p:txBody>
        </p:sp>
        <p:sp>
          <p:nvSpPr>
            <p:cNvPr id="16" name="Rectangle 15"/>
            <p:cNvSpPr/>
            <p:nvPr/>
          </p:nvSpPr>
          <p:spPr bwMode="auto">
            <a:xfrm>
              <a:off x="5382884" y="1393164"/>
              <a:ext cx="1431985" cy="862642"/>
            </a:xfrm>
            <a:prstGeom prst="rect">
              <a:avLst/>
            </a:prstGeom>
            <a:solidFill>
              <a:srgbClr val="FF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0000" tIns="46800" rIns="90000" bIns="46800" anchor="ctr"/>
            <a:lstStyle/>
            <a:p>
              <a:pPr algn="ctr" defTabSz="457200">
                <a:lnSpc>
                  <a:spcPct val="90000"/>
                </a:lnSpc>
                <a:buClr>
                  <a:prstClr val="white"/>
                </a:buClr>
                <a:buSzPct val="10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prstClr val="white"/>
                  </a:solidFill>
                  <a:effectLst>
                    <a:outerShdw blurRad="50800" dist="38100" dir="2700000" algn="tl" rotWithShape="0">
                      <a:prstClr val="black">
                        <a:alpha val="61000"/>
                      </a:prstClr>
                    </a:outerShdw>
                  </a:effectLst>
                  <a:latin typeface="Arial Narrow" pitchFamily="34" charset="0"/>
                  <a:ea typeface="Arial Unicode MS" pitchFamily="34" charset="-128"/>
                  <a:cs typeface="Arial Unicode MS" pitchFamily="34" charset="-128"/>
                </a:rPr>
                <a:t>Ill</a:t>
              </a:r>
            </a:p>
          </p:txBody>
        </p:sp>
      </p:grpSp>
      <p:grpSp>
        <p:nvGrpSpPr>
          <p:cNvPr id="17" name="Group 16"/>
          <p:cNvGrpSpPr/>
          <p:nvPr/>
        </p:nvGrpSpPr>
        <p:grpSpPr>
          <a:xfrm>
            <a:off x="1004982" y="2824829"/>
            <a:ext cx="7295875" cy="1583032"/>
            <a:chOff x="429402" y="1808128"/>
            <a:chExt cx="7295875" cy="1583032"/>
          </a:xfrm>
        </p:grpSpPr>
        <p:sp>
          <p:nvSpPr>
            <p:cNvPr id="18" name="Arc 3"/>
            <p:cNvSpPr>
              <a:spLocks/>
            </p:cNvSpPr>
            <p:nvPr/>
          </p:nvSpPr>
          <p:spPr bwMode="auto">
            <a:xfrm rot="10789050">
              <a:off x="4764088" y="1982788"/>
              <a:ext cx="644525" cy="1219200"/>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prstClr val="white"/>
                </a:buClr>
                <a:buSzPct val="100000"/>
                <a:buFont typeface="Verdana" pitchFamily="34" charset="0"/>
                <a:buNone/>
                <a:defRPr/>
              </a:pPr>
              <a:endParaRPr lang="en-US" sz="2400">
                <a:solidFill>
                  <a:prstClr val="white"/>
                </a:solidFill>
                <a:latin typeface="Times New Roman" pitchFamily="18" charset="0"/>
              </a:endParaRPr>
            </a:p>
          </p:txBody>
        </p:sp>
        <p:sp>
          <p:nvSpPr>
            <p:cNvPr id="19" name="Arc 3"/>
            <p:cNvSpPr>
              <a:spLocks/>
            </p:cNvSpPr>
            <p:nvPr/>
          </p:nvSpPr>
          <p:spPr bwMode="auto">
            <a:xfrm rot="10789050">
              <a:off x="4917979" y="1810157"/>
              <a:ext cx="2807298" cy="1487819"/>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prstClr val="white"/>
                </a:buClr>
                <a:buSzPct val="100000"/>
                <a:buFont typeface="Verdana" pitchFamily="34" charset="0"/>
                <a:buNone/>
                <a:defRPr/>
              </a:pPr>
              <a:endParaRPr lang="en-US" sz="2400">
                <a:solidFill>
                  <a:prstClr val="white"/>
                </a:solidFill>
                <a:latin typeface="Times New Roman" pitchFamily="18" charset="0"/>
              </a:endParaRPr>
            </a:p>
          </p:txBody>
        </p:sp>
        <p:sp>
          <p:nvSpPr>
            <p:cNvPr id="20" name="Arc 3"/>
            <p:cNvSpPr>
              <a:spLocks/>
            </p:cNvSpPr>
            <p:nvPr/>
          </p:nvSpPr>
          <p:spPr bwMode="auto">
            <a:xfrm rot="10810950" flipH="1">
              <a:off x="3490283" y="1884093"/>
              <a:ext cx="1060779" cy="1507067"/>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prstClr val="white"/>
                </a:buClr>
                <a:buSzPct val="100000"/>
                <a:buFont typeface="Verdana" pitchFamily="34" charset="0"/>
                <a:buNone/>
                <a:defRPr/>
              </a:pPr>
              <a:endParaRPr lang="en-US" sz="2400">
                <a:solidFill>
                  <a:prstClr val="white"/>
                </a:solidFill>
                <a:latin typeface="Times New Roman" pitchFamily="18" charset="0"/>
              </a:endParaRPr>
            </a:p>
          </p:txBody>
        </p:sp>
        <p:sp>
          <p:nvSpPr>
            <p:cNvPr id="21" name="Arc 3"/>
            <p:cNvSpPr>
              <a:spLocks/>
            </p:cNvSpPr>
            <p:nvPr/>
          </p:nvSpPr>
          <p:spPr bwMode="auto">
            <a:xfrm rot="10810950" flipH="1">
              <a:off x="429402" y="1808128"/>
              <a:ext cx="3956875" cy="1398062"/>
            </a:xfrm>
            <a:custGeom>
              <a:avLst/>
              <a:gdLst>
                <a:gd name="T0" fmla="*/ 47615192 w 21600"/>
                <a:gd name="T1" fmla="*/ 0 h 24090"/>
                <a:gd name="T2" fmla="*/ 195397686 w 21600"/>
                <a:gd name="T3" fmla="*/ 89123878 h 24090"/>
                <a:gd name="T4" fmla="*/ 0 w 21600"/>
                <a:gd name="T5" fmla="*/ 77555178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76200">
              <a:solidFill>
                <a:srgbClr val="FF6600"/>
              </a:solidFill>
              <a:round/>
              <a:headEnd type="triangle" w="med" len="med"/>
              <a:tailEnd/>
            </a:ln>
            <a:effectLst>
              <a:outerShdw blurRad="50800" dist="38100" dir="2700000" algn="tl" rotWithShape="0">
                <a:prstClr val="black">
                  <a:alpha val="40000"/>
                </a:prstClr>
              </a:outerShdw>
            </a:effectLst>
          </p:spPr>
          <p:txBody>
            <a:bodyPr rot="10800000" wrap="none" anchor="ctr"/>
            <a:lstStyle/>
            <a:p>
              <a:pPr algn="ctr">
                <a:lnSpc>
                  <a:spcPct val="90000"/>
                </a:lnSpc>
                <a:spcAft>
                  <a:spcPct val="15000"/>
                </a:spcAft>
                <a:buClr>
                  <a:prstClr val="white"/>
                </a:buClr>
                <a:buSzPct val="100000"/>
                <a:buFont typeface="Verdana" pitchFamily="34" charset="0"/>
                <a:buNone/>
                <a:defRPr/>
              </a:pPr>
              <a:endParaRPr lang="en-US" sz="2400">
                <a:solidFill>
                  <a:prstClr val="white"/>
                </a:solidFill>
                <a:latin typeface="Times New Roman" pitchFamily="18" charset="0"/>
              </a:endParaRPr>
            </a:p>
          </p:txBody>
        </p:sp>
      </p:grpSp>
      <p:sp>
        <p:nvSpPr>
          <p:cNvPr id="22" name="Oval 8"/>
          <p:cNvSpPr>
            <a:spLocks noChangeArrowheads="1"/>
          </p:cNvSpPr>
          <p:nvPr/>
        </p:nvSpPr>
        <p:spPr bwMode="auto">
          <a:xfrm>
            <a:off x="782722" y="4584507"/>
            <a:ext cx="1554480" cy="901700"/>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b"/>
          <a:lstStyle/>
          <a:p>
            <a:pPr algn="ctr">
              <a:lnSpc>
                <a:spcPct val="80000"/>
              </a:lnSpc>
              <a:spcAft>
                <a:spcPct val="15000"/>
              </a:spcAft>
              <a:buClr>
                <a:srgbClr val="FF0000"/>
              </a:buClr>
              <a:buSzPct val="100000"/>
              <a:buFont typeface="Verdana" pitchFamily="34" charset="0"/>
              <a:buNone/>
              <a:defRPr/>
            </a:pPr>
            <a:r>
              <a:rPr lang="en-US" sz="2400" b="1" dirty="0">
                <a:solidFill>
                  <a:prstClr val="white"/>
                </a:solidFill>
                <a:effectLst>
                  <a:outerShdw blurRad="38100" dist="38100" dir="2700000" algn="tl">
                    <a:srgbClr val="000000"/>
                  </a:outerShdw>
                </a:effectLst>
                <a:latin typeface="Arial Narrow" pitchFamily="34" charset="0"/>
                <a:cs typeface="Arial" charset="0"/>
              </a:rPr>
              <a:t>Wear &amp; Tear</a:t>
            </a:r>
          </a:p>
        </p:txBody>
      </p:sp>
      <p:sp>
        <p:nvSpPr>
          <p:cNvPr id="26" name="Oval 8"/>
          <p:cNvSpPr>
            <a:spLocks noChangeArrowheads="1"/>
          </p:cNvSpPr>
          <p:nvPr/>
        </p:nvSpPr>
        <p:spPr bwMode="auto">
          <a:xfrm>
            <a:off x="2864324" y="4585059"/>
            <a:ext cx="1554480" cy="905256"/>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342900" indent="-342900" algn="ctr">
              <a:lnSpc>
                <a:spcPct val="85000"/>
              </a:lnSpc>
              <a:buClr>
                <a:srgbClr val="FF0000"/>
              </a:buClr>
              <a:buSzPct val="100000"/>
              <a:buFont typeface="Verdana" pitchFamily="34" charset="0"/>
              <a:buNone/>
              <a:defRPr/>
            </a:pPr>
            <a:r>
              <a:rPr lang="en-US" sz="2400" b="1" dirty="0">
                <a:solidFill>
                  <a:prstClr val="white"/>
                </a:solidFill>
                <a:effectLst>
                  <a:outerShdw blurRad="38100" dist="38100" dir="2700000" algn="tl">
                    <a:srgbClr val="000000"/>
                  </a:outerShdw>
                </a:effectLst>
                <a:latin typeface="Arial Narrow" pitchFamily="34" charset="0"/>
                <a:cs typeface="Arial" charset="0"/>
              </a:rPr>
              <a:t>Inner</a:t>
            </a:r>
          </a:p>
          <a:p>
            <a:pPr marL="342900" indent="-342900" algn="ctr">
              <a:lnSpc>
                <a:spcPct val="85000"/>
              </a:lnSpc>
              <a:buClr>
                <a:srgbClr val="FF0000"/>
              </a:buClr>
              <a:buSzPct val="100000"/>
              <a:buFont typeface="Verdana" pitchFamily="34" charset="0"/>
              <a:buNone/>
              <a:defRPr/>
            </a:pPr>
            <a:r>
              <a:rPr lang="en-US" sz="2400" b="1" dirty="0">
                <a:solidFill>
                  <a:prstClr val="white"/>
                </a:solidFill>
                <a:effectLst>
                  <a:outerShdw blurRad="38100" dist="38100" dir="2700000" algn="tl">
                    <a:srgbClr val="000000"/>
                  </a:outerShdw>
                </a:effectLst>
                <a:latin typeface="Arial Narrow" pitchFamily="34" charset="0"/>
                <a:cs typeface="Arial" charset="0"/>
              </a:rPr>
              <a:t>Conflict</a:t>
            </a:r>
          </a:p>
        </p:txBody>
      </p:sp>
      <p:sp>
        <p:nvSpPr>
          <p:cNvPr id="28" name="Oval 12"/>
          <p:cNvSpPr>
            <a:spLocks noChangeArrowheads="1"/>
          </p:cNvSpPr>
          <p:nvPr/>
        </p:nvSpPr>
        <p:spPr bwMode="auto">
          <a:xfrm>
            <a:off x="4882871" y="4585674"/>
            <a:ext cx="1554480" cy="905256"/>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lnSpc>
                <a:spcPct val="80000"/>
              </a:lnSpc>
              <a:spcAft>
                <a:spcPct val="15000"/>
              </a:spcAft>
              <a:buClr>
                <a:srgbClr val="FF0000"/>
              </a:buClr>
              <a:buSzPct val="100000"/>
              <a:buFont typeface="Verdana" pitchFamily="34" charset="0"/>
              <a:buNone/>
              <a:defRPr/>
            </a:pPr>
            <a:r>
              <a:rPr lang="en-US" sz="2400" b="1" dirty="0">
                <a:solidFill>
                  <a:prstClr val="white"/>
                </a:solidFill>
                <a:effectLst>
                  <a:outerShdw blurRad="38100" dist="38100" dir="2700000" algn="tl">
                    <a:srgbClr val="000000"/>
                  </a:outerShdw>
                </a:effectLst>
                <a:latin typeface="Arial Narrow" pitchFamily="34" charset="0"/>
                <a:cs typeface="Arial" charset="0"/>
              </a:rPr>
              <a:t>Loss</a:t>
            </a:r>
          </a:p>
        </p:txBody>
      </p:sp>
      <p:sp>
        <p:nvSpPr>
          <p:cNvPr id="29" name="Oval 4"/>
          <p:cNvSpPr>
            <a:spLocks noChangeArrowheads="1"/>
          </p:cNvSpPr>
          <p:nvPr/>
        </p:nvSpPr>
        <p:spPr bwMode="auto">
          <a:xfrm>
            <a:off x="6929120" y="4589946"/>
            <a:ext cx="1554480" cy="905256"/>
          </a:xfrm>
          <a:prstGeom prst="ellipse">
            <a:avLst/>
          </a:prstGeom>
          <a:solidFill>
            <a:srgbClr val="FF822D"/>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lnSpc>
                <a:spcPct val="80000"/>
              </a:lnSpc>
              <a:spcAft>
                <a:spcPct val="15000"/>
              </a:spcAft>
              <a:buClr>
                <a:srgbClr val="FF0000"/>
              </a:buClr>
              <a:buSzPct val="100000"/>
              <a:buFont typeface="Verdana" pitchFamily="34" charset="0"/>
              <a:buNone/>
              <a:defRPr/>
            </a:pPr>
            <a:r>
              <a:rPr lang="en-US" sz="2400" b="1" dirty="0">
                <a:solidFill>
                  <a:prstClr val="white"/>
                </a:solidFill>
                <a:effectLst>
                  <a:outerShdw blurRad="38100" dist="38100" dir="2700000" algn="tl">
                    <a:srgbClr val="000000"/>
                  </a:outerShdw>
                </a:effectLst>
                <a:latin typeface="Arial Narrow" pitchFamily="34" charset="0"/>
                <a:cs typeface="Arial" charset="0"/>
              </a:rPr>
              <a:t>Life Threat</a:t>
            </a:r>
          </a:p>
        </p:txBody>
      </p:sp>
      <p:sp>
        <p:nvSpPr>
          <p:cNvPr id="30" name="Text Box 5"/>
          <p:cNvSpPr txBox="1">
            <a:spLocks noChangeArrowheads="1"/>
          </p:cNvSpPr>
          <p:nvPr/>
        </p:nvSpPr>
        <p:spPr bwMode="auto">
          <a:xfrm>
            <a:off x="6968266" y="5538491"/>
            <a:ext cx="2103438" cy="74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spcBef>
                <a:spcPct val="20000"/>
              </a:spcBef>
              <a:spcAft>
                <a:spcPct val="15000"/>
              </a:spcAft>
              <a:buSzPct val="125000"/>
              <a:buFontTx/>
              <a:buChar char="•"/>
            </a:pPr>
            <a:r>
              <a:rPr lang="en-US" sz="1400" dirty="0">
                <a:solidFill>
                  <a:prstClr val="black"/>
                </a:solidFill>
              </a:rPr>
              <a:t>Serious injury</a:t>
            </a:r>
          </a:p>
          <a:p>
            <a:pPr>
              <a:lnSpc>
                <a:spcPct val="90000"/>
              </a:lnSpc>
              <a:spcBef>
                <a:spcPct val="20000"/>
              </a:spcBef>
              <a:spcAft>
                <a:spcPct val="15000"/>
              </a:spcAft>
              <a:buSzPct val="125000"/>
              <a:buFontTx/>
              <a:buChar char="•"/>
            </a:pPr>
            <a:r>
              <a:rPr lang="en-US" sz="1400" dirty="0">
                <a:solidFill>
                  <a:prstClr val="black"/>
                </a:solidFill>
              </a:rPr>
              <a:t>Close brush with death</a:t>
            </a:r>
          </a:p>
        </p:txBody>
      </p:sp>
      <p:sp>
        <p:nvSpPr>
          <p:cNvPr id="31" name="Text Box 9"/>
          <p:cNvSpPr txBox="1">
            <a:spLocks noChangeArrowheads="1"/>
          </p:cNvSpPr>
          <p:nvPr/>
        </p:nvSpPr>
        <p:spPr bwMode="auto">
          <a:xfrm>
            <a:off x="4903968" y="5539488"/>
            <a:ext cx="2259013" cy="69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spcBef>
                <a:spcPts val="432"/>
              </a:spcBef>
              <a:spcAft>
                <a:spcPts val="234"/>
              </a:spcAft>
              <a:buSzPct val="125000"/>
              <a:buFontTx/>
              <a:buChar char="•"/>
            </a:pPr>
            <a:r>
              <a:rPr lang="en-US" sz="1400" dirty="0">
                <a:solidFill>
                  <a:prstClr val="black"/>
                </a:solidFill>
              </a:rPr>
              <a:t>A grief injury</a:t>
            </a:r>
          </a:p>
          <a:p>
            <a:pPr>
              <a:lnSpc>
                <a:spcPct val="90000"/>
              </a:lnSpc>
              <a:buSzPct val="125000"/>
              <a:buFontTx/>
              <a:buChar char="•"/>
            </a:pPr>
            <a:r>
              <a:rPr lang="en-US" sz="1400" dirty="0">
                <a:solidFill>
                  <a:prstClr val="black"/>
                </a:solidFill>
              </a:rPr>
              <a:t>Loss of cherished  </a:t>
            </a:r>
          </a:p>
          <a:p>
            <a:pPr marL="0" indent="0">
              <a:lnSpc>
                <a:spcPct val="90000"/>
              </a:lnSpc>
              <a:buSzPct val="125000"/>
            </a:pPr>
            <a:r>
              <a:rPr lang="en-US" sz="1400" dirty="0">
                <a:solidFill>
                  <a:prstClr val="black"/>
                </a:solidFill>
              </a:rPr>
              <a:t>    people or things</a:t>
            </a:r>
          </a:p>
        </p:txBody>
      </p:sp>
      <p:sp>
        <p:nvSpPr>
          <p:cNvPr id="32" name="Text Box 9"/>
          <p:cNvSpPr txBox="1">
            <a:spLocks noChangeArrowheads="1"/>
          </p:cNvSpPr>
          <p:nvPr/>
        </p:nvSpPr>
        <p:spPr bwMode="auto">
          <a:xfrm>
            <a:off x="2578384" y="5541408"/>
            <a:ext cx="2219293"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285750" indent="-285750">
              <a:lnSpc>
                <a:spcPct val="90000"/>
              </a:lnSpc>
              <a:buSzPct val="125000"/>
              <a:buFont typeface="Arial" panose="020B0604020202020204" pitchFamily="34" charset="0"/>
              <a:buChar char="•"/>
            </a:pPr>
            <a:r>
              <a:rPr lang="en-US" sz="1400" dirty="0">
                <a:solidFill>
                  <a:prstClr val="black"/>
                </a:solidFill>
              </a:rPr>
              <a:t>An ethical, moral, betrayal injury</a:t>
            </a:r>
          </a:p>
          <a:p>
            <a:pPr marL="342900" indent="-342900">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Violation of deeply held beliefs</a:t>
            </a:r>
          </a:p>
        </p:txBody>
      </p:sp>
      <p:sp>
        <p:nvSpPr>
          <p:cNvPr id="35" name="Text Box 13"/>
          <p:cNvSpPr txBox="1">
            <a:spLocks noChangeArrowheads="1"/>
          </p:cNvSpPr>
          <p:nvPr/>
        </p:nvSpPr>
        <p:spPr bwMode="auto">
          <a:xfrm>
            <a:off x="455051" y="5526258"/>
            <a:ext cx="2103438" cy="74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342900" indent="-342900">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A fatigue injury</a:t>
            </a:r>
          </a:p>
          <a:p>
            <a:pPr marL="342900" indent="-342900">
              <a:lnSpc>
                <a:spcPct val="90000"/>
              </a:lnSpc>
              <a:spcBef>
                <a:spcPct val="20000"/>
              </a:spcBef>
              <a:spcAft>
                <a:spcPct val="15000"/>
              </a:spcAft>
              <a:buSzPct val="125000"/>
              <a:buFont typeface="Arial" panose="020B0604020202020204" pitchFamily="34" charset="0"/>
              <a:buChar char="•"/>
            </a:pPr>
            <a:r>
              <a:rPr lang="en-US" sz="1400" dirty="0">
                <a:solidFill>
                  <a:prstClr val="black"/>
                </a:solidFill>
              </a:rPr>
              <a:t>Accumulation of all stress over time</a:t>
            </a:r>
          </a:p>
        </p:txBody>
      </p:sp>
      <p:grpSp>
        <p:nvGrpSpPr>
          <p:cNvPr id="23" name="Group 22"/>
          <p:cNvGrpSpPr/>
          <p:nvPr/>
        </p:nvGrpSpPr>
        <p:grpSpPr>
          <a:xfrm>
            <a:off x="-1" y="-1"/>
            <a:ext cx="9144260" cy="1424665"/>
            <a:chOff x="-9633285" y="1601170"/>
            <a:chExt cx="8908447" cy="1191237"/>
          </a:xfrm>
        </p:grpSpPr>
        <p:sp>
          <p:nvSpPr>
            <p:cNvPr id="25" name="Title 1"/>
            <p:cNvSpPr txBox="1">
              <a:spLocks/>
            </p:cNvSpPr>
            <p:nvPr/>
          </p:nvSpPr>
          <p:spPr>
            <a:xfrm>
              <a:off x="-9633285" y="1601170"/>
              <a:ext cx="8908447"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27" name="Group 26"/>
            <p:cNvGrpSpPr/>
            <p:nvPr/>
          </p:nvGrpSpPr>
          <p:grpSpPr>
            <a:xfrm>
              <a:off x="-7813493" y="1786199"/>
              <a:ext cx="896528" cy="915114"/>
              <a:chOff x="-914400" y="1752600"/>
              <a:chExt cx="816935" cy="816935"/>
            </a:xfrm>
          </p:grpSpPr>
          <p:sp>
            <p:nvSpPr>
              <p:cNvPr id="38" name="Oval 37"/>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9" name="Picture 38"/>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33" name="Group 32"/>
            <p:cNvGrpSpPr/>
            <p:nvPr/>
          </p:nvGrpSpPr>
          <p:grpSpPr>
            <a:xfrm>
              <a:off x="-8699263" y="1786199"/>
              <a:ext cx="883997" cy="877900"/>
              <a:chOff x="9134475" y="914400"/>
              <a:chExt cx="883997" cy="877900"/>
            </a:xfrm>
          </p:grpSpPr>
          <p:sp>
            <p:nvSpPr>
              <p:cNvPr id="36" name="Oval 35"/>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7" name="Picture 36"/>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7147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7DC75F-327B-42C1-ADBE-4F1821A951FB}"/>
              </a:ext>
            </a:extLst>
          </p:cNvPr>
          <p:cNvSpPr txBox="1"/>
          <p:nvPr/>
        </p:nvSpPr>
        <p:spPr>
          <a:xfrm>
            <a:off x="-1" y="1066699"/>
            <a:ext cx="9144001" cy="600164"/>
          </a:xfrm>
          <a:prstGeom prst="rect">
            <a:avLst/>
          </a:prstGeom>
          <a:noFill/>
        </p:spPr>
        <p:txBody>
          <a:bodyPr wrap="square" lIns="274320" tIns="137160" rtlCol="0">
            <a:spAutoFit/>
          </a:bodyPr>
          <a:lstStyle/>
          <a:p>
            <a:pPr algn="ctr"/>
            <a:r>
              <a:rPr lang="en-US" sz="2700" b="1" dirty="0"/>
              <a:t>Yerkes-Dodson</a:t>
            </a:r>
          </a:p>
        </p:txBody>
      </p:sp>
      <p:pic>
        <p:nvPicPr>
          <p:cNvPr id="7" name="Picture 6">
            <a:extLst>
              <a:ext uri="{FF2B5EF4-FFF2-40B4-BE49-F238E27FC236}">
                <a16:creationId xmlns:a16="http://schemas.microsoft.com/office/drawing/2014/main" id="{DF6935FC-B882-4F0E-9AED-92A99132F6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0839" y="2183994"/>
            <a:ext cx="7557023" cy="2158040"/>
          </a:xfrm>
          <a:prstGeom prst="rect">
            <a:avLst/>
          </a:prstGeom>
        </p:spPr>
      </p:pic>
      <p:pic>
        <p:nvPicPr>
          <p:cNvPr id="8" name="Picture 7">
            <a:extLst>
              <a:ext uri="{FF2B5EF4-FFF2-40B4-BE49-F238E27FC236}">
                <a16:creationId xmlns:a16="http://schemas.microsoft.com/office/drawing/2014/main" id="{826244EE-728C-4628-898A-61CEFA020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7362" y="4927132"/>
            <a:ext cx="1365647" cy="1182266"/>
          </a:xfrm>
          <a:prstGeom prst="rect">
            <a:avLst/>
          </a:prstGeom>
        </p:spPr>
      </p:pic>
      <p:sp>
        <p:nvSpPr>
          <p:cNvPr id="9" name="TextBox 8">
            <a:extLst>
              <a:ext uri="{FF2B5EF4-FFF2-40B4-BE49-F238E27FC236}">
                <a16:creationId xmlns:a16="http://schemas.microsoft.com/office/drawing/2014/main" id="{A80065E8-3AD6-40FE-A5D4-4B24A3B35471}"/>
              </a:ext>
            </a:extLst>
          </p:cNvPr>
          <p:cNvSpPr txBox="1"/>
          <p:nvPr/>
        </p:nvSpPr>
        <p:spPr>
          <a:xfrm>
            <a:off x="3654043" y="3102489"/>
            <a:ext cx="1905968" cy="461665"/>
          </a:xfrm>
          <a:prstGeom prst="rect">
            <a:avLst/>
          </a:prstGeom>
          <a:noFill/>
        </p:spPr>
        <p:txBody>
          <a:bodyPr wrap="square" rtlCol="0">
            <a:spAutoFit/>
          </a:bodyPr>
          <a:lstStyle/>
          <a:p>
            <a:pPr algn="ctr"/>
            <a:r>
              <a:rPr lang="en-US" sz="2400" b="1" dirty="0">
                <a:ln w="12700">
                  <a:solidFill>
                    <a:schemeClr val="tx1">
                      <a:alpha val="60000"/>
                    </a:schemeClr>
                  </a:solidFill>
                </a:ln>
                <a:solidFill>
                  <a:schemeClr val="bg1"/>
                </a:solidFill>
                <a:latin typeface="Century Gothic" panose="020B0502020202020204" pitchFamily="34" charset="0"/>
              </a:rPr>
              <a:t>EUSTRESS</a:t>
            </a:r>
          </a:p>
        </p:txBody>
      </p:sp>
      <p:cxnSp>
        <p:nvCxnSpPr>
          <p:cNvPr id="20" name="Straight Arrow Connector 19">
            <a:extLst>
              <a:ext uri="{FF2B5EF4-FFF2-40B4-BE49-F238E27FC236}">
                <a16:creationId xmlns:a16="http://schemas.microsoft.com/office/drawing/2014/main" id="{E0662782-D81C-434A-B2D5-1EEE4F00E710}"/>
              </a:ext>
            </a:extLst>
          </p:cNvPr>
          <p:cNvCxnSpPr>
            <a:cxnSpLocks/>
          </p:cNvCxnSpPr>
          <p:nvPr/>
        </p:nvCxnSpPr>
        <p:spPr>
          <a:xfrm>
            <a:off x="4569352" y="1965605"/>
            <a:ext cx="0" cy="2309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6B7A39-44D1-42F8-A4B4-9AC401F12C43}"/>
              </a:ext>
            </a:extLst>
          </p:cNvPr>
          <p:cNvSpPr txBox="1"/>
          <p:nvPr/>
        </p:nvSpPr>
        <p:spPr>
          <a:xfrm>
            <a:off x="3851044" y="1669239"/>
            <a:ext cx="1511965" cy="276999"/>
          </a:xfrm>
          <a:prstGeom prst="rect">
            <a:avLst/>
          </a:prstGeom>
          <a:noFill/>
        </p:spPr>
        <p:txBody>
          <a:bodyPr wrap="square" rtlCol="0">
            <a:spAutoFit/>
          </a:bodyPr>
          <a:lstStyle/>
          <a:p>
            <a:pPr algn="ctr"/>
            <a:r>
              <a:rPr lang="en-US" sz="1200" i="1" dirty="0"/>
              <a:t>Optimal Performance</a:t>
            </a:r>
          </a:p>
        </p:txBody>
      </p:sp>
      <p:cxnSp>
        <p:nvCxnSpPr>
          <p:cNvPr id="27" name="Straight Arrow Connector 26">
            <a:extLst>
              <a:ext uri="{FF2B5EF4-FFF2-40B4-BE49-F238E27FC236}">
                <a16:creationId xmlns:a16="http://schemas.microsoft.com/office/drawing/2014/main" id="{FC0DDB6B-F306-4447-9232-7BC2077F6239}"/>
              </a:ext>
            </a:extLst>
          </p:cNvPr>
          <p:cNvCxnSpPr>
            <a:cxnSpLocks/>
          </p:cNvCxnSpPr>
          <p:nvPr/>
        </p:nvCxnSpPr>
        <p:spPr>
          <a:xfrm>
            <a:off x="2434494" y="3275603"/>
            <a:ext cx="186661" cy="1500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BEDF73-F49A-4C87-A017-FFD4A74440D5}"/>
              </a:ext>
            </a:extLst>
          </p:cNvPr>
          <p:cNvSpPr txBox="1"/>
          <p:nvPr/>
        </p:nvSpPr>
        <p:spPr>
          <a:xfrm>
            <a:off x="1197753" y="2956884"/>
            <a:ext cx="1650985" cy="276999"/>
          </a:xfrm>
          <a:prstGeom prst="rect">
            <a:avLst/>
          </a:prstGeom>
          <a:noFill/>
        </p:spPr>
        <p:txBody>
          <a:bodyPr wrap="square" rtlCol="0">
            <a:spAutoFit/>
          </a:bodyPr>
          <a:lstStyle/>
          <a:p>
            <a:pPr algn="ctr"/>
            <a:r>
              <a:rPr lang="en-US" sz="1200" i="1" dirty="0"/>
              <a:t>Under Performance</a:t>
            </a:r>
          </a:p>
        </p:txBody>
      </p:sp>
      <p:cxnSp>
        <p:nvCxnSpPr>
          <p:cNvPr id="31" name="Straight Arrow Connector 30">
            <a:extLst>
              <a:ext uri="{FF2B5EF4-FFF2-40B4-BE49-F238E27FC236}">
                <a16:creationId xmlns:a16="http://schemas.microsoft.com/office/drawing/2014/main" id="{C026F4AA-37DD-480F-BBD0-A243AAD687B1}"/>
              </a:ext>
            </a:extLst>
          </p:cNvPr>
          <p:cNvCxnSpPr>
            <a:cxnSpLocks/>
          </p:cNvCxnSpPr>
          <p:nvPr/>
        </p:nvCxnSpPr>
        <p:spPr>
          <a:xfrm flipH="1">
            <a:off x="6406830" y="3293205"/>
            <a:ext cx="184133" cy="1500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6196F46-C707-4911-AF9F-A415BCD67E4E}"/>
              </a:ext>
            </a:extLst>
          </p:cNvPr>
          <p:cNvSpPr txBox="1"/>
          <p:nvPr/>
        </p:nvSpPr>
        <p:spPr>
          <a:xfrm>
            <a:off x="6515867" y="3029337"/>
            <a:ext cx="1650984" cy="276999"/>
          </a:xfrm>
          <a:prstGeom prst="rect">
            <a:avLst/>
          </a:prstGeom>
          <a:noFill/>
        </p:spPr>
        <p:txBody>
          <a:bodyPr wrap="square" rtlCol="0">
            <a:spAutoFit/>
          </a:bodyPr>
          <a:lstStyle/>
          <a:p>
            <a:pPr algn="ctr"/>
            <a:r>
              <a:rPr lang="en-US" sz="1200" i="1" dirty="0"/>
              <a:t>Impaired Performance</a:t>
            </a:r>
          </a:p>
        </p:txBody>
      </p:sp>
      <p:cxnSp>
        <p:nvCxnSpPr>
          <p:cNvPr id="35" name="Straight Arrow Connector 34">
            <a:extLst>
              <a:ext uri="{FF2B5EF4-FFF2-40B4-BE49-F238E27FC236}">
                <a16:creationId xmlns:a16="http://schemas.microsoft.com/office/drawing/2014/main" id="{2248A64E-6DFC-47DA-8C3C-1636726044D8}"/>
              </a:ext>
            </a:extLst>
          </p:cNvPr>
          <p:cNvCxnSpPr>
            <a:cxnSpLocks/>
          </p:cNvCxnSpPr>
          <p:nvPr/>
        </p:nvCxnSpPr>
        <p:spPr>
          <a:xfrm flipH="1">
            <a:off x="7042561" y="3871280"/>
            <a:ext cx="137098" cy="1770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3084BBC-B56B-4737-8EE1-946EAAD426AE}"/>
              </a:ext>
            </a:extLst>
          </p:cNvPr>
          <p:cNvSpPr txBox="1"/>
          <p:nvPr/>
        </p:nvSpPr>
        <p:spPr>
          <a:xfrm>
            <a:off x="7050469" y="3622562"/>
            <a:ext cx="840877" cy="276999"/>
          </a:xfrm>
          <a:prstGeom prst="rect">
            <a:avLst/>
          </a:prstGeom>
          <a:noFill/>
        </p:spPr>
        <p:txBody>
          <a:bodyPr wrap="square" rtlCol="0">
            <a:spAutoFit/>
          </a:bodyPr>
          <a:lstStyle/>
          <a:p>
            <a:pPr algn="ctr"/>
            <a:r>
              <a:rPr lang="en-US" sz="1200" i="1" dirty="0"/>
              <a:t>Burnout</a:t>
            </a:r>
          </a:p>
        </p:txBody>
      </p:sp>
      <p:sp>
        <p:nvSpPr>
          <p:cNvPr id="41" name="TextBox 40">
            <a:extLst>
              <a:ext uri="{FF2B5EF4-FFF2-40B4-BE49-F238E27FC236}">
                <a16:creationId xmlns:a16="http://schemas.microsoft.com/office/drawing/2014/main" id="{A10C6F7D-E908-4D45-BD97-76950B523E9F}"/>
              </a:ext>
            </a:extLst>
          </p:cNvPr>
          <p:cNvSpPr txBox="1"/>
          <p:nvPr/>
        </p:nvSpPr>
        <p:spPr>
          <a:xfrm>
            <a:off x="7455013" y="3981355"/>
            <a:ext cx="840878" cy="276999"/>
          </a:xfrm>
          <a:prstGeom prst="rect">
            <a:avLst/>
          </a:prstGeom>
          <a:noFill/>
        </p:spPr>
        <p:txBody>
          <a:bodyPr wrap="square" rtlCol="0">
            <a:spAutoFit/>
          </a:bodyPr>
          <a:lstStyle/>
          <a:p>
            <a:pPr algn="ctr"/>
            <a:r>
              <a:rPr lang="en-US" sz="1200" i="1" dirty="0"/>
              <a:t>Distress</a:t>
            </a:r>
          </a:p>
        </p:txBody>
      </p:sp>
      <p:sp>
        <p:nvSpPr>
          <p:cNvPr id="42" name="TextBox 41">
            <a:extLst>
              <a:ext uri="{FF2B5EF4-FFF2-40B4-BE49-F238E27FC236}">
                <a16:creationId xmlns:a16="http://schemas.microsoft.com/office/drawing/2014/main" id="{B0E18D3D-A10A-41BA-9BEA-DABA93F53B5B}"/>
              </a:ext>
            </a:extLst>
          </p:cNvPr>
          <p:cNvSpPr txBox="1"/>
          <p:nvPr/>
        </p:nvSpPr>
        <p:spPr>
          <a:xfrm>
            <a:off x="736652" y="3959838"/>
            <a:ext cx="1193571" cy="276999"/>
          </a:xfrm>
          <a:prstGeom prst="rect">
            <a:avLst/>
          </a:prstGeom>
          <a:noFill/>
        </p:spPr>
        <p:txBody>
          <a:bodyPr wrap="square" rtlCol="0">
            <a:spAutoFit/>
          </a:bodyPr>
          <a:lstStyle/>
          <a:p>
            <a:pPr algn="ctr"/>
            <a:r>
              <a:rPr lang="en-US" sz="1200" i="1" dirty="0"/>
              <a:t>Not Engaged</a:t>
            </a:r>
          </a:p>
        </p:txBody>
      </p:sp>
      <p:sp>
        <p:nvSpPr>
          <p:cNvPr id="43" name="TextBox 42">
            <a:extLst>
              <a:ext uri="{FF2B5EF4-FFF2-40B4-BE49-F238E27FC236}">
                <a16:creationId xmlns:a16="http://schemas.microsoft.com/office/drawing/2014/main" id="{89C2DF66-A537-4214-97F6-6BB078E2D265}"/>
              </a:ext>
            </a:extLst>
          </p:cNvPr>
          <p:cNvSpPr txBox="1"/>
          <p:nvPr/>
        </p:nvSpPr>
        <p:spPr>
          <a:xfrm>
            <a:off x="3826161" y="4098338"/>
            <a:ext cx="1510401" cy="276999"/>
          </a:xfrm>
          <a:prstGeom prst="rect">
            <a:avLst/>
          </a:prstGeom>
          <a:noFill/>
        </p:spPr>
        <p:txBody>
          <a:bodyPr wrap="square" rtlCol="0">
            <a:spAutoFit/>
          </a:bodyPr>
          <a:lstStyle/>
          <a:p>
            <a:pPr algn="ctr"/>
            <a:r>
              <a:rPr lang="en-US" sz="1200" b="1" dirty="0"/>
              <a:t>READY / ENGAGED</a:t>
            </a:r>
          </a:p>
        </p:txBody>
      </p:sp>
      <p:sp>
        <p:nvSpPr>
          <p:cNvPr id="44" name="Arrow: Right 43">
            <a:extLst>
              <a:ext uri="{FF2B5EF4-FFF2-40B4-BE49-F238E27FC236}">
                <a16:creationId xmlns:a16="http://schemas.microsoft.com/office/drawing/2014/main" id="{A65A42B2-835D-4225-9976-67DECABF3A3B}"/>
              </a:ext>
            </a:extLst>
          </p:cNvPr>
          <p:cNvSpPr/>
          <p:nvPr/>
        </p:nvSpPr>
        <p:spPr>
          <a:xfrm>
            <a:off x="1321650" y="5189035"/>
            <a:ext cx="2622568" cy="460281"/>
          </a:xfrm>
          <a:prstGeom prst="rightArrow">
            <a:avLst/>
          </a:prstGeom>
          <a:gradFill flip="none" rotWithShape="1">
            <a:gsLst>
              <a:gs pos="4000">
                <a:srgbClr val="188CDB"/>
              </a:gs>
              <a:gs pos="72000">
                <a:srgbClr val="0BC93E"/>
              </a:gs>
              <a:gs pos="100000">
                <a:srgbClr val="FDD128"/>
              </a:gs>
            </a:gsLst>
            <a:lin ang="0" scaled="1"/>
            <a:tileRect/>
          </a:gra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Arrow: Right 44">
            <a:extLst>
              <a:ext uri="{FF2B5EF4-FFF2-40B4-BE49-F238E27FC236}">
                <a16:creationId xmlns:a16="http://schemas.microsoft.com/office/drawing/2014/main" id="{0388DDDE-9597-4B33-A138-FC083FB96E57}"/>
              </a:ext>
            </a:extLst>
          </p:cNvPr>
          <p:cNvSpPr/>
          <p:nvPr/>
        </p:nvSpPr>
        <p:spPr>
          <a:xfrm rot="10800000">
            <a:off x="5322873" y="5202923"/>
            <a:ext cx="2622568" cy="446393"/>
          </a:xfrm>
          <a:prstGeom prst="rightArrow">
            <a:avLst/>
          </a:prstGeom>
          <a:gradFill flip="none" rotWithShape="1">
            <a:gsLst>
              <a:gs pos="100000">
                <a:srgbClr val="E0322D"/>
              </a:gs>
              <a:gs pos="59000">
                <a:srgbClr val="F55813"/>
              </a:gs>
              <a:gs pos="0">
                <a:srgbClr val="78CD34"/>
              </a:gs>
              <a:gs pos="15000">
                <a:srgbClr val="FDD128"/>
              </a:gs>
            </a:gsLst>
            <a:lin ang="10800000" scaled="1"/>
            <a:tileRect/>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a:extLst>
              <a:ext uri="{FF2B5EF4-FFF2-40B4-BE49-F238E27FC236}">
                <a16:creationId xmlns:a16="http://schemas.microsoft.com/office/drawing/2014/main" id="{7C0F29BE-4FD7-413C-9D98-DDCFC12A5F9B}"/>
              </a:ext>
            </a:extLst>
          </p:cNvPr>
          <p:cNvSpPr txBox="1"/>
          <p:nvPr/>
        </p:nvSpPr>
        <p:spPr>
          <a:xfrm>
            <a:off x="1867600" y="5315187"/>
            <a:ext cx="1133789" cy="215444"/>
          </a:xfrm>
          <a:prstGeom prst="rect">
            <a:avLst/>
          </a:prstGeom>
          <a:noFill/>
        </p:spPr>
        <p:txBody>
          <a:bodyPr wrap="square" lIns="0" tIns="0" rIns="0" bIns="0" rtlCol="0">
            <a:spAutoFit/>
          </a:bodyPr>
          <a:lstStyle/>
          <a:p>
            <a:r>
              <a:rPr lang="en-US" sz="1400" b="1" dirty="0">
                <a:ln w="12700">
                  <a:noFill/>
                </a:ln>
                <a:solidFill>
                  <a:schemeClr val="bg1"/>
                </a:solidFill>
                <a:latin typeface="Century Gothic" panose="020B0502020202020204" pitchFamily="34" charset="0"/>
              </a:rPr>
              <a:t>CHALLENGE</a:t>
            </a:r>
          </a:p>
        </p:txBody>
      </p:sp>
      <p:sp>
        <p:nvSpPr>
          <p:cNvPr id="47" name="TextBox 46">
            <a:extLst>
              <a:ext uri="{FF2B5EF4-FFF2-40B4-BE49-F238E27FC236}">
                <a16:creationId xmlns:a16="http://schemas.microsoft.com/office/drawing/2014/main" id="{709BC596-E6DA-4582-9BC8-58FF42FE0D51}"/>
              </a:ext>
            </a:extLst>
          </p:cNvPr>
          <p:cNvSpPr txBox="1"/>
          <p:nvPr/>
        </p:nvSpPr>
        <p:spPr>
          <a:xfrm>
            <a:off x="6169226" y="5331730"/>
            <a:ext cx="843473" cy="215444"/>
          </a:xfrm>
          <a:prstGeom prst="rect">
            <a:avLst/>
          </a:prstGeom>
          <a:noFill/>
        </p:spPr>
        <p:txBody>
          <a:bodyPr wrap="square" lIns="0" tIns="0" rIns="0" bIns="0" rtlCol="0">
            <a:spAutoFit/>
          </a:bodyPr>
          <a:lstStyle/>
          <a:p>
            <a:pPr algn="r"/>
            <a:r>
              <a:rPr lang="en-US" sz="1400" b="1" dirty="0">
                <a:ln w="12700">
                  <a:noFill/>
                </a:ln>
                <a:solidFill>
                  <a:schemeClr val="bg1"/>
                </a:solidFill>
                <a:latin typeface="Century Gothic" panose="020B0502020202020204" pitchFamily="34" charset="0"/>
              </a:rPr>
              <a:t>SUPPORT</a:t>
            </a:r>
          </a:p>
        </p:txBody>
      </p:sp>
      <p:cxnSp>
        <p:nvCxnSpPr>
          <p:cNvPr id="54" name="Straight Arrow Connector 53">
            <a:extLst>
              <a:ext uri="{FF2B5EF4-FFF2-40B4-BE49-F238E27FC236}">
                <a16:creationId xmlns:a16="http://schemas.microsoft.com/office/drawing/2014/main" id="{F52C8F77-9CA7-40BE-85AD-D5AEC49ED467}"/>
              </a:ext>
            </a:extLst>
          </p:cNvPr>
          <p:cNvCxnSpPr>
            <a:cxnSpLocks/>
          </p:cNvCxnSpPr>
          <p:nvPr/>
        </p:nvCxnSpPr>
        <p:spPr>
          <a:xfrm flipH="1">
            <a:off x="5635305" y="2304697"/>
            <a:ext cx="154313" cy="199124"/>
          </a:xfrm>
          <a:prstGeom prst="straightConnector1">
            <a:avLst/>
          </a:prstGeom>
          <a:ln w="38100">
            <a:solidFill>
              <a:srgbClr val="E0322D"/>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F43268C-DA60-4F7F-9FEB-023EBBA40409}"/>
              </a:ext>
            </a:extLst>
          </p:cNvPr>
          <p:cNvSpPr txBox="1"/>
          <p:nvPr/>
        </p:nvSpPr>
        <p:spPr>
          <a:xfrm>
            <a:off x="5734699" y="2068557"/>
            <a:ext cx="1237768" cy="276999"/>
          </a:xfrm>
          <a:prstGeom prst="rect">
            <a:avLst/>
          </a:prstGeom>
          <a:noFill/>
        </p:spPr>
        <p:txBody>
          <a:bodyPr wrap="square" rtlCol="0">
            <a:spAutoFit/>
          </a:bodyPr>
          <a:lstStyle/>
          <a:p>
            <a:pPr algn="ctr"/>
            <a:r>
              <a:rPr lang="en-US" sz="1200" i="1" dirty="0">
                <a:solidFill>
                  <a:srgbClr val="E0322D"/>
                </a:solidFill>
              </a:rPr>
              <a:t>Point of Concern</a:t>
            </a:r>
          </a:p>
        </p:txBody>
      </p:sp>
      <p:sp>
        <p:nvSpPr>
          <p:cNvPr id="32" name="TextBox 31">
            <a:extLst>
              <a:ext uri="{FF2B5EF4-FFF2-40B4-BE49-F238E27FC236}">
                <a16:creationId xmlns:a16="http://schemas.microsoft.com/office/drawing/2014/main" id="{2FF51375-3A12-4235-83E9-704E8730745C}"/>
              </a:ext>
            </a:extLst>
          </p:cNvPr>
          <p:cNvSpPr txBox="1"/>
          <p:nvPr/>
        </p:nvSpPr>
        <p:spPr>
          <a:xfrm>
            <a:off x="1414930" y="6099470"/>
            <a:ext cx="6308843" cy="307777"/>
          </a:xfrm>
          <a:prstGeom prst="rect">
            <a:avLst/>
          </a:prstGeom>
          <a:noFill/>
        </p:spPr>
        <p:txBody>
          <a:bodyPr wrap="square" rtlCol="0">
            <a:spAutoFit/>
          </a:bodyPr>
          <a:lstStyle/>
          <a:p>
            <a:pPr algn="ctr"/>
            <a:r>
              <a:rPr lang="en-US" sz="1400" b="1" i="1" dirty="0"/>
              <a:t>Leadership / Peer Functions</a:t>
            </a:r>
          </a:p>
        </p:txBody>
      </p:sp>
      <p:sp>
        <p:nvSpPr>
          <p:cNvPr id="33" name="x-axis title">
            <a:extLst>
              <a:ext uri="{FF2B5EF4-FFF2-40B4-BE49-F238E27FC236}">
                <a16:creationId xmlns:a16="http://schemas.microsoft.com/office/drawing/2014/main" id="{EAACB18C-9953-4B04-BABF-0B905BB5ACF9}"/>
              </a:ext>
            </a:extLst>
          </p:cNvPr>
          <p:cNvSpPr txBox="1"/>
          <p:nvPr/>
        </p:nvSpPr>
        <p:spPr>
          <a:xfrm>
            <a:off x="730400" y="4429944"/>
            <a:ext cx="7556307" cy="219291"/>
          </a:xfrm>
          <a:prstGeom prst="rect">
            <a:avLst/>
          </a:prstGeom>
          <a:noFill/>
        </p:spPr>
        <p:txBody>
          <a:bodyPr wrap="square" rtlCol="0">
            <a:spAutoFit/>
          </a:bodyPr>
          <a:lstStyle/>
          <a:p>
            <a:pPr algn="ctr"/>
            <a:r>
              <a:rPr lang="en-US" sz="825" dirty="0">
                <a:solidFill>
                  <a:schemeClr val="bg1">
                    <a:alpha val="75000"/>
                  </a:schemeClr>
                </a:solidFill>
              </a:rPr>
              <a:t>S T R E S </a:t>
            </a:r>
            <a:r>
              <a:rPr lang="en-US" sz="825" dirty="0" err="1">
                <a:solidFill>
                  <a:schemeClr val="bg1">
                    <a:alpha val="75000"/>
                  </a:schemeClr>
                </a:solidFill>
              </a:rPr>
              <a:t>S</a:t>
            </a:r>
            <a:r>
              <a:rPr lang="en-US" sz="825" dirty="0">
                <a:solidFill>
                  <a:schemeClr val="bg1">
                    <a:alpha val="75000"/>
                  </a:schemeClr>
                </a:solidFill>
              </a:rPr>
              <a:t>     L E V E L</a:t>
            </a:r>
          </a:p>
        </p:txBody>
      </p:sp>
      <p:sp>
        <p:nvSpPr>
          <p:cNvPr id="38" name="x-axis title">
            <a:extLst>
              <a:ext uri="{FF2B5EF4-FFF2-40B4-BE49-F238E27FC236}">
                <a16:creationId xmlns:a16="http://schemas.microsoft.com/office/drawing/2014/main" id="{E1927BAA-3006-4635-9237-728E94887D34}"/>
              </a:ext>
            </a:extLst>
          </p:cNvPr>
          <p:cNvSpPr txBox="1"/>
          <p:nvPr/>
        </p:nvSpPr>
        <p:spPr>
          <a:xfrm>
            <a:off x="726268" y="4792550"/>
            <a:ext cx="7556307" cy="219291"/>
          </a:xfrm>
          <a:prstGeom prst="rect">
            <a:avLst/>
          </a:prstGeom>
          <a:noFill/>
        </p:spPr>
        <p:txBody>
          <a:bodyPr wrap="square" rtlCol="0">
            <a:spAutoFit/>
          </a:bodyPr>
          <a:lstStyle/>
          <a:p>
            <a:pPr algn="ctr"/>
            <a:r>
              <a:rPr lang="en-US" sz="825" dirty="0">
                <a:solidFill>
                  <a:schemeClr val="bg1">
                    <a:alpha val="75000"/>
                  </a:schemeClr>
                </a:solidFill>
              </a:rPr>
              <a:t>S T R E S </a:t>
            </a:r>
            <a:r>
              <a:rPr lang="en-US" sz="825" dirty="0" err="1">
                <a:solidFill>
                  <a:schemeClr val="bg1">
                    <a:alpha val="75000"/>
                  </a:schemeClr>
                </a:solidFill>
              </a:rPr>
              <a:t>S</a:t>
            </a:r>
            <a:r>
              <a:rPr lang="en-US" sz="825" dirty="0">
                <a:solidFill>
                  <a:schemeClr val="bg1">
                    <a:alpha val="75000"/>
                  </a:schemeClr>
                </a:solidFill>
              </a:rPr>
              <a:t>     L E V E L</a:t>
            </a:r>
          </a:p>
        </p:txBody>
      </p:sp>
      <p:sp>
        <p:nvSpPr>
          <p:cNvPr id="39" name="x-axis arrow">
            <a:extLst>
              <a:ext uri="{FF2B5EF4-FFF2-40B4-BE49-F238E27FC236}">
                <a16:creationId xmlns:a16="http://schemas.microsoft.com/office/drawing/2014/main" id="{7984BB15-077A-497E-8DC5-C38BD2CD9530}"/>
              </a:ext>
            </a:extLst>
          </p:cNvPr>
          <p:cNvSpPr/>
          <p:nvPr/>
        </p:nvSpPr>
        <p:spPr>
          <a:xfrm>
            <a:off x="662424" y="4341785"/>
            <a:ext cx="7707033" cy="497947"/>
          </a:xfrm>
          <a:prstGeom prst="leftRightArrow">
            <a:avLst/>
          </a:prstGeom>
          <a:gradFill>
            <a:gsLst>
              <a:gs pos="76102">
                <a:srgbClr val="F2A713"/>
              </a:gs>
              <a:gs pos="58000">
                <a:srgbClr val="FFFF00"/>
              </a:gs>
              <a:gs pos="39862">
                <a:srgbClr val="00B050"/>
              </a:gs>
              <a:gs pos="22000">
                <a:srgbClr val="0072C3"/>
              </a:gs>
              <a:gs pos="100000">
                <a:srgbClr val="E0322D"/>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x-axis title">
            <a:extLst>
              <a:ext uri="{FF2B5EF4-FFF2-40B4-BE49-F238E27FC236}">
                <a16:creationId xmlns:a16="http://schemas.microsoft.com/office/drawing/2014/main" id="{419F2BF1-9261-4A25-8676-2AA8CC97BD85}"/>
              </a:ext>
            </a:extLst>
          </p:cNvPr>
          <p:cNvSpPr txBox="1"/>
          <p:nvPr/>
        </p:nvSpPr>
        <p:spPr>
          <a:xfrm>
            <a:off x="3245953" y="4436994"/>
            <a:ext cx="2646793" cy="307777"/>
          </a:xfrm>
          <a:prstGeom prst="rect">
            <a:avLst/>
          </a:prstGeom>
          <a:noFill/>
        </p:spPr>
        <p:txBody>
          <a:bodyPr wrap="square" rtlCol="0">
            <a:spAutoFit/>
          </a:bodyPr>
          <a:lstStyle/>
          <a:p>
            <a:pPr algn="ctr"/>
            <a:r>
              <a:rPr lang="en-US" sz="1400" b="1" dirty="0">
                <a:solidFill>
                  <a:schemeClr val="tx1">
                    <a:alpha val="75000"/>
                  </a:schemeClr>
                </a:solidFill>
              </a:rPr>
              <a:t>S T R E S </a:t>
            </a:r>
            <a:r>
              <a:rPr lang="en-US" sz="1400" b="1" dirty="0" err="1">
                <a:solidFill>
                  <a:schemeClr val="tx1">
                    <a:alpha val="75000"/>
                  </a:schemeClr>
                </a:solidFill>
              </a:rPr>
              <a:t>S</a:t>
            </a:r>
            <a:r>
              <a:rPr lang="en-US" sz="1400" b="1" dirty="0">
                <a:solidFill>
                  <a:schemeClr val="tx1">
                    <a:alpha val="75000"/>
                  </a:schemeClr>
                </a:solidFill>
              </a:rPr>
              <a:t>     L E V E L</a:t>
            </a:r>
          </a:p>
        </p:txBody>
      </p:sp>
      <p:sp>
        <p:nvSpPr>
          <p:cNvPr id="55" name="y-axis arrow">
            <a:extLst>
              <a:ext uri="{FF2B5EF4-FFF2-40B4-BE49-F238E27FC236}">
                <a16:creationId xmlns:a16="http://schemas.microsoft.com/office/drawing/2014/main" id="{48BDB9F9-7C05-4683-B54F-D8866588741F}"/>
              </a:ext>
            </a:extLst>
          </p:cNvPr>
          <p:cNvSpPr/>
          <p:nvPr/>
        </p:nvSpPr>
        <p:spPr>
          <a:xfrm rot="16200000">
            <a:off x="-697567" y="2962162"/>
            <a:ext cx="2646503" cy="524134"/>
          </a:xfrm>
          <a:prstGeom prst="leftRightArrow">
            <a:avLst/>
          </a:prstGeom>
          <a:gradFill>
            <a:gsLst>
              <a:gs pos="17000">
                <a:srgbClr val="0072C3"/>
              </a:gs>
              <a:gs pos="100000">
                <a:srgbClr val="0BC93E"/>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y-axis low">
            <a:extLst>
              <a:ext uri="{FF2B5EF4-FFF2-40B4-BE49-F238E27FC236}">
                <a16:creationId xmlns:a16="http://schemas.microsoft.com/office/drawing/2014/main" id="{F25E3A8D-E537-4BC1-A183-53E194385678}"/>
              </a:ext>
            </a:extLst>
          </p:cNvPr>
          <p:cNvSpPr txBox="1"/>
          <p:nvPr/>
        </p:nvSpPr>
        <p:spPr>
          <a:xfrm rot="16200000">
            <a:off x="368377" y="4082948"/>
            <a:ext cx="546117" cy="307777"/>
          </a:xfrm>
          <a:prstGeom prst="rect">
            <a:avLst/>
          </a:prstGeom>
          <a:noFill/>
        </p:spPr>
        <p:txBody>
          <a:bodyPr wrap="square" rtlCol="0">
            <a:spAutoFit/>
          </a:bodyPr>
          <a:lstStyle/>
          <a:p>
            <a:pPr algn="ctr"/>
            <a:r>
              <a:rPr lang="en-US" sz="1400" b="1" dirty="0">
                <a:solidFill>
                  <a:schemeClr val="bg1"/>
                </a:solidFill>
              </a:rPr>
              <a:t>LOW</a:t>
            </a:r>
          </a:p>
        </p:txBody>
      </p:sp>
      <p:sp>
        <p:nvSpPr>
          <p:cNvPr id="58" name="y-axis high">
            <a:extLst>
              <a:ext uri="{FF2B5EF4-FFF2-40B4-BE49-F238E27FC236}">
                <a16:creationId xmlns:a16="http://schemas.microsoft.com/office/drawing/2014/main" id="{BC167F2A-180D-4DB3-80C2-A043B7ECF882}"/>
              </a:ext>
            </a:extLst>
          </p:cNvPr>
          <p:cNvSpPr txBox="1"/>
          <p:nvPr/>
        </p:nvSpPr>
        <p:spPr>
          <a:xfrm rot="16200000">
            <a:off x="176993" y="2101100"/>
            <a:ext cx="877853" cy="307777"/>
          </a:xfrm>
          <a:prstGeom prst="rect">
            <a:avLst/>
          </a:prstGeom>
          <a:noFill/>
        </p:spPr>
        <p:txBody>
          <a:bodyPr wrap="square" rtlCol="0">
            <a:spAutoFit/>
          </a:bodyPr>
          <a:lstStyle/>
          <a:p>
            <a:pPr algn="ctr"/>
            <a:r>
              <a:rPr lang="en-US" sz="1400" b="1" dirty="0">
                <a:solidFill>
                  <a:schemeClr val="bg1"/>
                </a:solidFill>
              </a:rPr>
              <a:t>HIGH</a:t>
            </a:r>
          </a:p>
        </p:txBody>
      </p:sp>
      <p:sp>
        <p:nvSpPr>
          <p:cNvPr id="3" name="TextBox 2">
            <a:extLst>
              <a:ext uri="{FF2B5EF4-FFF2-40B4-BE49-F238E27FC236}">
                <a16:creationId xmlns:a16="http://schemas.microsoft.com/office/drawing/2014/main" id="{3A3CF194-76BC-46C8-BB44-D797ABF71BFB}"/>
              </a:ext>
            </a:extLst>
          </p:cNvPr>
          <p:cNvSpPr txBox="1"/>
          <p:nvPr/>
        </p:nvSpPr>
        <p:spPr>
          <a:xfrm>
            <a:off x="412324" y="2609126"/>
            <a:ext cx="400110" cy="1262154"/>
          </a:xfrm>
          <a:prstGeom prst="rect">
            <a:avLst/>
          </a:prstGeom>
          <a:noFill/>
        </p:spPr>
        <p:txBody>
          <a:bodyPr vert="vert270" wrap="square" rtlCol="0">
            <a:spAutoFit/>
          </a:bodyPr>
          <a:lstStyle/>
          <a:p>
            <a:r>
              <a:rPr lang="en-US" sz="1400" b="1" dirty="0">
                <a:solidFill>
                  <a:schemeClr val="bg1"/>
                </a:solidFill>
              </a:rPr>
              <a:t>PERFORMANCE</a:t>
            </a:r>
          </a:p>
        </p:txBody>
      </p:sp>
      <p:grpSp>
        <p:nvGrpSpPr>
          <p:cNvPr id="2" name="Group 1">
            <a:extLst>
              <a:ext uri="{FF2B5EF4-FFF2-40B4-BE49-F238E27FC236}">
                <a16:creationId xmlns:a16="http://schemas.microsoft.com/office/drawing/2014/main" id="{A74DDBDE-2E2F-2625-ACA3-2BF49DF3DB1D}"/>
              </a:ext>
            </a:extLst>
          </p:cNvPr>
          <p:cNvGrpSpPr/>
          <p:nvPr/>
        </p:nvGrpSpPr>
        <p:grpSpPr>
          <a:xfrm>
            <a:off x="9685" y="3915"/>
            <a:ext cx="9144000" cy="1191237"/>
            <a:chOff x="-9633285" y="1601170"/>
            <a:chExt cx="9144000" cy="1191237"/>
          </a:xfrm>
        </p:grpSpPr>
        <p:sp>
          <p:nvSpPr>
            <p:cNvPr id="4" name="Title 1">
              <a:extLst>
                <a:ext uri="{FF2B5EF4-FFF2-40B4-BE49-F238E27FC236}">
                  <a16:creationId xmlns:a16="http://schemas.microsoft.com/office/drawing/2014/main" id="{AE5003A4-4493-12E1-A0DD-151C47DB5093}"/>
                </a:ext>
              </a:extLst>
            </p:cNvPr>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5" name="Group 4">
              <a:extLst>
                <a:ext uri="{FF2B5EF4-FFF2-40B4-BE49-F238E27FC236}">
                  <a16:creationId xmlns:a16="http://schemas.microsoft.com/office/drawing/2014/main" id="{4A54E77D-35B3-187D-122F-06E9346F5A71}"/>
                </a:ext>
              </a:extLst>
            </p:cNvPr>
            <p:cNvGrpSpPr/>
            <p:nvPr/>
          </p:nvGrpSpPr>
          <p:grpSpPr>
            <a:xfrm>
              <a:off x="-7813493" y="1786199"/>
              <a:ext cx="896528" cy="915114"/>
              <a:chOff x="-914400" y="1752600"/>
              <a:chExt cx="816935" cy="816935"/>
            </a:xfrm>
          </p:grpSpPr>
          <p:sp>
            <p:nvSpPr>
              <p:cNvPr id="14" name="Oval 13">
                <a:extLst>
                  <a:ext uri="{FF2B5EF4-FFF2-40B4-BE49-F238E27FC236}">
                    <a16:creationId xmlns:a16="http://schemas.microsoft.com/office/drawing/2014/main" id="{61D7C848-09EC-B1E6-9850-2FECC00C4DD7}"/>
                  </a:ext>
                </a:extLst>
              </p:cNvPr>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9C4609F0-06F2-72C9-034D-2B04806392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a:extLst>
                <a:ext uri="{FF2B5EF4-FFF2-40B4-BE49-F238E27FC236}">
                  <a16:creationId xmlns:a16="http://schemas.microsoft.com/office/drawing/2014/main" id="{D371EFD2-9E23-4FF1-0726-F19AEE49F8BB}"/>
                </a:ext>
              </a:extLst>
            </p:cNvPr>
            <p:cNvGrpSpPr/>
            <p:nvPr/>
          </p:nvGrpSpPr>
          <p:grpSpPr>
            <a:xfrm>
              <a:off x="-8699263" y="1786199"/>
              <a:ext cx="883997" cy="877900"/>
              <a:chOff x="9134475" y="914400"/>
              <a:chExt cx="883997" cy="877900"/>
            </a:xfrm>
          </p:grpSpPr>
          <p:sp>
            <p:nvSpPr>
              <p:cNvPr id="12" name="Oval 11">
                <a:extLst>
                  <a:ext uri="{FF2B5EF4-FFF2-40B4-BE49-F238E27FC236}">
                    <a16:creationId xmlns:a16="http://schemas.microsoft.com/office/drawing/2014/main" id="{A5C230F5-5F01-1CC2-0479-F0E3055F5825}"/>
                  </a:ext>
                </a:extLst>
              </p:cNvPr>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A7661758-3B44-55DD-77D2-88F036819B2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a:extLst>
                <a:ext uri="{FF2B5EF4-FFF2-40B4-BE49-F238E27FC236}">
                  <a16:creationId xmlns:a16="http://schemas.microsoft.com/office/drawing/2014/main" id="{FCC94006-97DA-8FDE-A24E-E20562421D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16" name="Picture 15">
            <a:extLst>
              <a:ext uri="{FF2B5EF4-FFF2-40B4-BE49-F238E27FC236}">
                <a16:creationId xmlns:a16="http://schemas.microsoft.com/office/drawing/2014/main" id="{66AE1B64-0DCA-07AC-E38C-3A553422C2D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18495" y="5285192"/>
            <a:ext cx="436255" cy="445299"/>
          </a:xfrm>
          <a:prstGeom prst="rect">
            <a:avLst/>
          </a:prstGeom>
        </p:spPr>
      </p:pic>
    </p:spTree>
    <p:extLst>
      <p:ext uri="{BB962C8B-B14F-4D97-AF65-F5344CB8AC3E}">
        <p14:creationId xmlns:p14="http://schemas.microsoft.com/office/powerpoint/2010/main" val="24711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52132" y="1395463"/>
            <a:ext cx="8248968" cy="602829"/>
          </a:xfrm>
        </p:spPr>
        <p:txBody>
          <a:bodyPr lIns="0" tIns="0" rIns="0" bIns="0" anchor="b" anchorCtr="0"/>
          <a:lstStyle/>
          <a:p>
            <a:pPr algn="l" eaLnBrk="1" hangingPunct="1"/>
            <a:r>
              <a:rPr lang="en-US" sz="3600" b="1" dirty="0">
                <a:latin typeface="Times New Roman" pitchFamily="18" charset="0"/>
                <a:cs typeface="Times New Roman" pitchFamily="18" charset="0"/>
              </a:rPr>
              <a:t>Stress Recovery  </a:t>
            </a:r>
          </a:p>
        </p:txBody>
      </p:sp>
      <p:sp>
        <p:nvSpPr>
          <p:cNvPr id="7171" name="Rectangle 3"/>
          <p:cNvSpPr>
            <a:spLocks noGrp="1" noChangeArrowheads="1"/>
          </p:cNvSpPr>
          <p:nvPr>
            <p:ph type="body" sz="half" idx="4294967295"/>
          </p:nvPr>
        </p:nvSpPr>
        <p:spPr>
          <a:xfrm>
            <a:off x="542843" y="2623055"/>
            <a:ext cx="8220157" cy="3647440"/>
          </a:xfrm>
        </p:spPr>
        <p:txBody>
          <a:bodyPr>
            <a:normAutofit/>
          </a:bodyPr>
          <a:lstStyle/>
          <a:p>
            <a:pPr marL="0" indent="0">
              <a:spcBef>
                <a:spcPts val="0"/>
              </a:spcBef>
              <a:buNone/>
            </a:pPr>
            <a:endParaRPr lang="en-US" sz="2200" dirty="0">
              <a:latin typeface="Arial" charset="0"/>
              <a:ea typeface="ＭＳ Ｐゴシック" charset="0"/>
              <a:cs typeface="ＭＳ Ｐゴシック" charset="0"/>
            </a:endParaRPr>
          </a:p>
          <a:p>
            <a:pPr marL="0" indent="0">
              <a:lnSpc>
                <a:spcPct val="90000"/>
              </a:lnSpc>
              <a:buNone/>
            </a:pPr>
            <a:endParaRPr lang="en-US" sz="1800" dirty="0">
              <a:latin typeface="Arial" pitchFamily="34" charset="0"/>
              <a:cs typeface="Arial" pitchFamily="34" charset="0"/>
            </a:endParaRPr>
          </a:p>
        </p:txBody>
      </p:sp>
      <p:grpSp>
        <p:nvGrpSpPr>
          <p:cNvPr id="36" name="Group 35"/>
          <p:cNvGrpSpPr/>
          <p:nvPr/>
        </p:nvGrpSpPr>
        <p:grpSpPr>
          <a:xfrm>
            <a:off x="610448" y="2247900"/>
            <a:ext cx="8152552" cy="4181619"/>
            <a:chOff x="1360964" y="2590057"/>
            <a:chExt cx="6280875" cy="2569317"/>
          </a:xfrm>
        </p:grpSpPr>
        <p:grpSp>
          <p:nvGrpSpPr>
            <p:cNvPr id="37" name="Group 13"/>
            <p:cNvGrpSpPr>
              <a:grpSpLocks/>
            </p:cNvGrpSpPr>
            <p:nvPr/>
          </p:nvGrpSpPr>
          <p:grpSpPr bwMode="auto">
            <a:xfrm>
              <a:off x="1360964" y="2590057"/>
              <a:ext cx="6280875" cy="2569317"/>
              <a:chOff x="1347060" y="2982770"/>
              <a:chExt cx="6280378" cy="2569318"/>
            </a:xfrm>
          </p:grpSpPr>
          <p:sp>
            <p:nvSpPr>
              <p:cNvPr id="39" name="TextBox 38"/>
              <p:cNvSpPr txBox="1"/>
              <p:nvPr/>
            </p:nvSpPr>
            <p:spPr>
              <a:xfrm>
                <a:off x="1853870" y="2982770"/>
                <a:ext cx="5757408" cy="2022476"/>
              </a:xfrm>
              <a:prstGeom prst="rect">
                <a:avLst/>
              </a:prstGeom>
              <a:solidFill>
                <a:sysClr val="window" lastClr="FFFFFF">
                  <a:lumMod val="85000"/>
                  <a:alpha val="80000"/>
                </a:sysClr>
              </a:solid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Rectangle 11"/>
              <p:cNvSpPr>
                <a:spLocks noChangeArrowheads="1"/>
              </p:cNvSpPr>
              <p:nvPr/>
            </p:nvSpPr>
            <p:spPr bwMode="auto">
              <a:xfrm>
                <a:off x="2056331" y="5265286"/>
                <a:ext cx="926192" cy="2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stressor</a:t>
                </a:r>
              </a:p>
            </p:txBody>
          </p:sp>
          <p:sp>
            <p:nvSpPr>
              <p:cNvPr id="41" name="Rectangle 12"/>
              <p:cNvSpPr>
                <a:spLocks noChangeArrowheads="1"/>
              </p:cNvSpPr>
              <p:nvPr/>
            </p:nvSpPr>
            <p:spPr bwMode="auto">
              <a:xfrm>
                <a:off x="3919681" y="5264894"/>
                <a:ext cx="926192" cy="2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stressor</a:t>
                </a:r>
              </a:p>
            </p:txBody>
          </p:sp>
          <p:sp>
            <p:nvSpPr>
              <p:cNvPr id="42" name="Rectangle 13"/>
              <p:cNvSpPr>
                <a:spLocks noChangeArrowheads="1"/>
              </p:cNvSpPr>
              <p:nvPr/>
            </p:nvSpPr>
            <p:spPr bwMode="auto">
              <a:xfrm>
                <a:off x="5721780" y="5277502"/>
                <a:ext cx="926192" cy="2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stressor</a:t>
                </a:r>
              </a:p>
            </p:txBody>
          </p:sp>
          <p:sp>
            <p:nvSpPr>
              <p:cNvPr id="43" name="Rectangle 14"/>
              <p:cNvSpPr>
                <a:spLocks noChangeArrowheads="1"/>
              </p:cNvSpPr>
              <p:nvPr/>
            </p:nvSpPr>
            <p:spPr bwMode="auto">
              <a:xfrm rot="16200000">
                <a:off x="804328" y="3835739"/>
                <a:ext cx="1391715" cy="30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Stress Response</a:t>
                </a:r>
              </a:p>
            </p:txBody>
          </p:sp>
          <p:cxnSp>
            <p:nvCxnSpPr>
              <p:cNvPr id="44" name="Straight Connector 43"/>
              <p:cNvCxnSpPr/>
              <p:nvPr/>
            </p:nvCxnSpPr>
            <p:spPr>
              <a:xfrm flipV="1">
                <a:off x="1903365" y="4995863"/>
                <a:ext cx="5678038" cy="9525"/>
              </a:xfrm>
              <a:prstGeom prst="line">
                <a:avLst/>
              </a:prstGeom>
              <a:noFill/>
              <a:ln w="25400" cap="flat" cmpd="sng" algn="ctr">
                <a:solidFill>
                  <a:sysClr val="windowText" lastClr="000000"/>
                </a:solidFill>
                <a:prstDash val="solid"/>
              </a:ln>
              <a:effectLst/>
            </p:spPr>
          </p:cxnSp>
          <p:cxnSp>
            <p:nvCxnSpPr>
              <p:cNvPr id="45" name="Straight Arrow Connector 44"/>
              <p:cNvCxnSpPr/>
              <p:nvPr/>
            </p:nvCxnSpPr>
            <p:spPr>
              <a:xfrm flipV="1">
                <a:off x="2512917" y="5026026"/>
                <a:ext cx="0" cy="242887"/>
              </a:xfrm>
              <a:prstGeom prst="straightConnector1">
                <a:avLst/>
              </a:prstGeom>
              <a:noFill/>
              <a:ln w="9525" cap="flat" cmpd="sng" algn="ctr">
                <a:solidFill>
                  <a:sysClr val="windowText" lastClr="000000"/>
                </a:solidFill>
                <a:prstDash val="solid"/>
                <a:tailEnd type="triangle"/>
              </a:ln>
              <a:effectLst/>
            </p:spPr>
          </p:cxnSp>
          <p:pic>
            <p:nvPicPr>
              <p:cNvPr id="4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2798" y="3428329"/>
                <a:ext cx="5608806" cy="121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Arrow Connector 46"/>
              <p:cNvCxnSpPr/>
              <p:nvPr/>
            </p:nvCxnSpPr>
            <p:spPr>
              <a:xfrm flipV="1">
                <a:off x="4303476" y="5026026"/>
                <a:ext cx="0" cy="242887"/>
              </a:xfrm>
              <a:prstGeom prst="straightConnector1">
                <a:avLst/>
              </a:prstGeom>
              <a:noFill/>
              <a:ln w="9525" cap="flat" cmpd="sng" algn="ctr">
                <a:solidFill>
                  <a:sysClr val="windowText" lastClr="000000"/>
                </a:solidFill>
                <a:prstDash val="solid"/>
                <a:tailEnd type="triangle"/>
              </a:ln>
              <a:effectLst/>
            </p:spPr>
          </p:cxnSp>
          <p:cxnSp>
            <p:nvCxnSpPr>
              <p:cNvPr id="48" name="Straight Arrow Connector 47"/>
              <p:cNvCxnSpPr/>
              <p:nvPr/>
            </p:nvCxnSpPr>
            <p:spPr>
              <a:xfrm flipV="1">
                <a:off x="6130543" y="5029201"/>
                <a:ext cx="0" cy="242887"/>
              </a:xfrm>
              <a:prstGeom prst="straightConnector1">
                <a:avLst/>
              </a:prstGeom>
              <a:noFill/>
              <a:ln w="9525" cap="flat" cmpd="sng" algn="ctr">
                <a:solidFill>
                  <a:sysClr val="windowText" lastClr="000000"/>
                </a:solidFill>
                <a:prstDash val="solid"/>
                <a:tailEnd type="triangle"/>
              </a:ln>
              <a:effectLst/>
            </p:spPr>
          </p:cxnSp>
          <p:pic>
            <p:nvPicPr>
              <p:cNvPr id="4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2798" y="4362649"/>
                <a:ext cx="5724640" cy="5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Picture 17"/>
            <p:cNvPicPr>
              <a:picLocks noChangeAspect="1"/>
            </p:cNvPicPr>
            <p:nvPr/>
          </p:nvPicPr>
          <p:blipFill>
            <a:blip r:embed="rId5">
              <a:extLst>
                <a:ext uri="{28A0092B-C50C-407E-A947-70E740481C1C}">
                  <a14:useLocalDpi xmlns:a14="http://schemas.microsoft.com/office/drawing/2010/main" val="0"/>
                </a:ext>
              </a:extLst>
            </a:blip>
            <a:srcRect l="42345"/>
            <a:stretch>
              <a:fillRect/>
            </a:stretch>
          </p:blipFill>
          <p:spPr bwMode="auto">
            <a:xfrm>
              <a:off x="4321285" y="3966664"/>
              <a:ext cx="3304392" cy="53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p:nvPr/>
        </p:nvGrpSpPr>
        <p:grpSpPr>
          <a:xfrm>
            <a:off x="0" y="-40247"/>
            <a:ext cx="9144000" cy="1191237"/>
            <a:chOff x="-9633285" y="1601170"/>
            <a:chExt cx="9144000" cy="1191237"/>
          </a:xfrm>
        </p:grpSpPr>
        <p:sp>
          <p:nvSpPr>
            <p:cNvPr id="20"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i="1" dirty="0">
                <a:latin typeface="Bahnschrift SemiLight Condensed"/>
              </a:endParaRPr>
            </a:p>
          </p:txBody>
        </p:sp>
        <p:grpSp>
          <p:nvGrpSpPr>
            <p:cNvPr id="22" name="Group 21"/>
            <p:cNvGrpSpPr/>
            <p:nvPr/>
          </p:nvGrpSpPr>
          <p:grpSpPr>
            <a:xfrm>
              <a:off x="-7813493" y="1786199"/>
              <a:ext cx="896528" cy="915114"/>
              <a:chOff x="-914400" y="1752600"/>
              <a:chExt cx="816935" cy="816935"/>
            </a:xfrm>
          </p:grpSpPr>
          <p:sp>
            <p:nvSpPr>
              <p:cNvPr id="27" name="Oval 26"/>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8" name="Picture 27"/>
              <p:cNvPicPr>
                <a:picLocks noChangeAspect="1"/>
              </p:cNvPicPr>
              <p:nvPr/>
            </p:nvPicPr>
            <p:blipFill>
              <a:blip r:embed="rId6">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3" name="Group 22"/>
            <p:cNvGrpSpPr/>
            <p:nvPr/>
          </p:nvGrpSpPr>
          <p:grpSpPr>
            <a:xfrm>
              <a:off x="-8699263" y="1786199"/>
              <a:ext cx="883997" cy="877900"/>
              <a:chOff x="9134475" y="914400"/>
              <a:chExt cx="883997" cy="877900"/>
            </a:xfrm>
          </p:grpSpPr>
          <p:sp>
            <p:nvSpPr>
              <p:cNvPr id="25" name="Oval 24"/>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7">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3515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1993377"/>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Stress Signs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1"/>
            <a:ext cx="9144000" cy="1191237"/>
            <a:chOff x="-9649383" y="1568973"/>
            <a:chExt cx="9144000" cy="1191237"/>
          </a:xfrm>
        </p:grpSpPr>
        <p:sp>
          <p:nvSpPr>
            <p:cNvPr id="6" name="Title 1"/>
            <p:cNvSpPr txBox="1">
              <a:spLocks/>
            </p:cNvSpPr>
            <p:nvPr/>
          </p:nvSpPr>
          <p:spPr>
            <a:xfrm>
              <a:off x="-9649383" y="1568973"/>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6641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52132" y="1378371"/>
            <a:ext cx="8248968" cy="602829"/>
          </a:xfrm>
        </p:spPr>
        <p:txBody>
          <a:bodyPr lIns="0" tIns="0" rIns="0" bIns="0" anchor="b" anchorCtr="0"/>
          <a:lstStyle/>
          <a:p>
            <a:pPr algn="l" eaLnBrk="1" hangingPunct="1"/>
            <a:r>
              <a:rPr lang="en-US" sz="3600" b="1" dirty="0">
                <a:latin typeface="Times New Roman" pitchFamily="18" charset="0"/>
                <a:cs typeface="Times New Roman" pitchFamily="18" charset="0"/>
              </a:rPr>
              <a:t>Consequences of Chronic Stress </a:t>
            </a:r>
          </a:p>
        </p:txBody>
      </p:sp>
      <p:graphicFrame>
        <p:nvGraphicFramePr>
          <p:cNvPr id="2" name="Table 1"/>
          <p:cNvGraphicFramePr>
            <a:graphicFrameLocks noGrp="1"/>
          </p:cNvGraphicFramePr>
          <p:nvPr/>
        </p:nvGraphicFramePr>
        <p:xfrm>
          <a:off x="418437" y="2184765"/>
          <a:ext cx="8307126" cy="4631269"/>
        </p:xfrm>
        <a:graphic>
          <a:graphicData uri="http://schemas.openxmlformats.org/drawingml/2006/table">
            <a:tbl>
              <a:tblPr firstRow="1" bandRow="1">
                <a:tableStyleId>{5C22544A-7EE6-4342-B048-85BDC9FD1C3A}</a:tableStyleId>
              </a:tblPr>
              <a:tblGrid>
                <a:gridCol w="1763822">
                  <a:extLst>
                    <a:ext uri="{9D8B030D-6E8A-4147-A177-3AD203B41FA5}">
                      <a16:colId xmlns:a16="http://schemas.microsoft.com/office/drawing/2014/main" val="20000"/>
                    </a:ext>
                  </a:extLst>
                </a:gridCol>
                <a:gridCol w="2151319">
                  <a:extLst>
                    <a:ext uri="{9D8B030D-6E8A-4147-A177-3AD203B41FA5}">
                      <a16:colId xmlns:a16="http://schemas.microsoft.com/office/drawing/2014/main" val="20001"/>
                    </a:ext>
                  </a:extLst>
                </a:gridCol>
                <a:gridCol w="2203474">
                  <a:extLst>
                    <a:ext uri="{9D8B030D-6E8A-4147-A177-3AD203B41FA5}">
                      <a16:colId xmlns:a16="http://schemas.microsoft.com/office/drawing/2014/main" val="20002"/>
                    </a:ext>
                  </a:extLst>
                </a:gridCol>
                <a:gridCol w="2188511">
                  <a:extLst>
                    <a:ext uri="{9D8B030D-6E8A-4147-A177-3AD203B41FA5}">
                      <a16:colId xmlns:a16="http://schemas.microsoft.com/office/drawing/2014/main" val="20003"/>
                    </a:ext>
                  </a:extLst>
                </a:gridCol>
              </a:tblGrid>
              <a:tr h="781521">
                <a:tc>
                  <a:txBody>
                    <a:bodyPr/>
                    <a:lstStyle/>
                    <a:p>
                      <a:pPr algn="ctr"/>
                      <a:r>
                        <a:rPr lang="en-US" sz="1800" dirty="0">
                          <a:latin typeface="Arial" panose="020B0604020202020204" pitchFamily="34" charset="0"/>
                          <a:cs typeface="Arial" panose="020B0604020202020204" pitchFamily="34" charset="0"/>
                        </a:rPr>
                        <a:t>Mind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rial" pitchFamily="34" charset="0"/>
                          <a:cs typeface="Arial" pitchFamily="34" charset="0"/>
                        </a:rPr>
                        <a:t>(Cognitively,</a:t>
                      </a:r>
                      <a:r>
                        <a:rPr lang="en-US" sz="1600" b="0" baseline="0" dirty="0">
                          <a:latin typeface="Arial" pitchFamily="34" charset="0"/>
                          <a:cs typeface="Arial" pitchFamily="34" charset="0"/>
                        </a:rPr>
                        <a:t> Emotionally)</a:t>
                      </a:r>
                      <a:endParaRPr lang="en-US" sz="1600" b="0" dirty="0">
                        <a:latin typeface="Arial" pitchFamily="34" charset="0"/>
                        <a:cs typeface="Arial" pitchFamily="34" charset="0"/>
                      </a:endParaRPr>
                    </a:p>
                  </a:txBody>
                  <a:tcPr>
                    <a:lnL w="19050" cap="flat" cmpd="sng" algn="ctr">
                      <a:solidFill>
                        <a:schemeClr val="accent1">
                          <a:lumMod val="75000"/>
                        </a:schemeClr>
                      </a:solidFill>
                      <a:prstDash val="solid"/>
                      <a:round/>
                      <a:headEnd type="none" w="med" len="med"/>
                      <a:tailEnd type="none" w="med" len="med"/>
                    </a:lnL>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Body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latin typeface="Arial" pitchFamily="34" charset="0"/>
                          <a:ea typeface="+mn-ea"/>
                          <a:cs typeface="Arial" pitchFamily="34" charset="0"/>
                        </a:rPr>
                        <a:t>(Physically)</a:t>
                      </a:r>
                    </a:p>
                  </a:txBody>
                  <a:tcP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Spirit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latin typeface="Arial" pitchFamily="34" charset="0"/>
                          <a:ea typeface="+mn-ea"/>
                          <a:cs typeface="Arial" pitchFamily="34" charset="0"/>
                        </a:rPr>
                        <a:t>(Spirituality, Religiousness)</a:t>
                      </a:r>
                    </a:p>
                  </a:txBody>
                  <a:tcP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Social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latin typeface="Arial" pitchFamily="34" charset="0"/>
                          <a:ea typeface="+mn-ea"/>
                          <a:cs typeface="Arial" pitchFamily="34" charset="0"/>
                        </a:rPr>
                        <a:t>(Relationships,</a:t>
                      </a:r>
                      <a:r>
                        <a:rPr lang="en-US" sz="1600" b="0" kern="1200" baseline="0" dirty="0">
                          <a:solidFill>
                            <a:schemeClr val="lt1"/>
                          </a:solidFill>
                          <a:latin typeface="Arial" pitchFamily="34" charset="0"/>
                          <a:ea typeface="+mn-ea"/>
                          <a:cs typeface="Arial" pitchFamily="34" charset="0"/>
                        </a:rPr>
                        <a:t> Social Engagement)</a:t>
                      </a:r>
                      <a:endParaRPr lang="en-US" sz="1600" b="0" kern="1200" dirty="0">
                        <a:solidFill>
                          <a:schemeClr val="lt1"/>
                        </a:solidFill>
                        <a:latin typeface="Arial" pitchFamily="34" charset="0"/>
                        <a:ea typeface="+mn-ea"/>
                        <a:cs typeface="Arial" pitchFamily="34" charset="0"/>
                      </a:endParaRPr>
                    </a:p>
                  </a:txBody>
                  <a:tcP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777829">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Memory loss</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Lack</a:t>
                      </a:r>
                      <a:r>
                        <a:rPr lang="en-US" sz="1400" baseline="0" dirty="0">
                          <a:latin typeface="Arial" panose="020B0604020202020204" pitchFamily="34" charset="0"/>
                          <a:cs typeface="Arial" panose="020B0604020202020204" pitchFamily="34" charset="0"/>
                        </a:rPr>
                        <a:t> of interest</a:t>
                      </a:r>
                      <a:endParaRPr lang="en-US" sz="1400" dirty="0">
                        <a:latin typeface="Arial" panose="020B0604020202020204" pitchFamily="34" charset="0"/>
                        <a:cs typeface="Arial" panose="020B0604020202020204" pitchFamily="34" charset="0"/>
                      </a:endParaRPr>
                    </a:p>
                    <a:p>
                      <a:pPr marL="18288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Trouble thinking</a:t>
                      </a:r>
                      <a:r>
                        <a:rPr lang="en-US" sz="1400" baseline="0" dirty="0">
                          <a:latin typeface="Arial" panose="020B0604020202020204" pitchFamily="34" charset="0"/>
                          <a:cs typeface="Arial" panose="020B0604020202020204" pitchFamily="34" charset="0"/>
                        </a:rPr>
                        <a:t> clearly</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Distrust</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Racing thoughts</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Loneliness/Anger</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aseline="0" dirty="0">
                          <a:latin typeface="Arial" panose="020B0604020202020204" pitchFamily="34" charset="0"/>
                          <a:cs typeface="Arial" panose="020B0604020202020204" pitchFamily="34" charset="0"/>
                        </a:rPr>
                        <a:t>Loss of motivation</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Nervousness</a:t>
                      </a:r>
                      <a:r>
                        <a:rPr lang="en-US" sz="1400" baseline="0" dirty="0">
                          <a:latin typeface="Arial" panose="020B0604020202020204" pitchFamily="34" charset="0"/>
                          <a:cs typeface="Arial" panose="020B0604020202020204" pitchFamily="34" charset="0"/>
                        </a:rPr>
                        <a:t> &amp; anxiousness</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Crying</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Excess smoking</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Overuse of alcohol</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Low energy</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Headaches</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Indigestion</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Stomach aches</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Sleep</a:t>
                      </a:r>
                      <a:r>
                        <a:rPr lang="en-US" sz="1400" baseline="0" dirty="0">
                          <a:latin typeface="Arial" panose="020B0604020202020204" pitchFamily="34" charset="0"/>
                          <a:cs typeface="Arial" panose="020B0604020202020204" pitchFamily="34" charset="0"/>
                        </a:rPr>
                        <a:t> difficulties</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Loss of direction</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Loss of</a:t>
                      </a:r>
                      <a:r>
                        <a:rPr lang="en-US" sz="1400" baseline="0" dirty="0">
                          <a:latin typeface="Arial" panose="020B0604020202020204" pitchFamily="34" charset="0"/>
                          <a:cs typeface="Arial" panose="020B0604020202020204" pitchFamily="34" charset="0"/>
                        </a:rPr>
                        <a:t> meaning &amp; purpose</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Doubt</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Change</a:t>
                      </a:r>
                      <a:r>
                        <a:rPr lang="en-US" sz="1400" baseline="0" dirty="0">
                          <a:latin typeface="Arial" panose="020B0604020202020204" pitchFamily="34" charset="0"/>
                          <a:cs typeface="Arial" panose="020B0604020202020204" pitchFamily="34" charset="0"/>
                        </a:rPr>
                        <a:t> in values</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aseline="0" dirty="0">
                          <a:latin typeface="Arial" panose="020B0604020202020204" pitchFamily="34" charset="0"/>
                          <a:cs typeface="Arial" panose="020B0604020202020204" pitchFamily="34" charset="0"/>
                        </a:rPr>
                        <a:t>Change in religious beliefs or spirituality</a:t>
                      </a: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Disconnected</a:t>
                      </a:r>
                    </a:p>
                    <a:p>
                      <a:pPr marL="182880" marR="0" lvl="0" indent="-18288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Emptiness</a:t>
                      </a:r>
                    </a:p>
                    <a:p>
                      <a:pPr marL="182880" marR="0" lvl="0" indent="-18288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Unforgiving</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Isolation</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Lashing out</a:t>
                      </a: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latin typeface="Arial" panose="020B0604020202020204" pitchFamily="34" charset="0"/>
                          <a:cs typeface="Arial" panose="020B0604020202020204" pitchFamily="34" charset="0"/>
                        </a:rPr>
                        <a:t>Lack of intimacy </a:t>
                      </a: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5" name="Group 4"/>
          <p:cNvGrpSpPr/>
          <p:nvPr/>
        </p:nvGrpSpPr>
        <p:grpSpPr>
          <a:xfrm>
            <a:off x="1" y="24147"/>
            <a:ext cx="9144000" cy="1191237"/>
            <a:chOff x="-9697679" y="1577022"/>
            <a:chExt cx="9144000" cy="1191237"/>
          </a:xfrm>
        </p:grpSpPr>
        <p:sp>
          <p:nvSpPr>
            <p:cNvPr id="6" name="Title 1"/>
            <p:cNvSpPr txBox="1">
              <a:spLocks/>
            </p:cNvSpPr>
            <p:nvPr/>
          </p:nvSpPr>
          <p:spPr>
            <a:xfrm>
              <a:off x="-9697679" y="1577022"/>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67560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Experiential: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Mindfulness Practice</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C9A13078-043A-BC2D-FB62-18B406B3D38B}"/>
              </a:ext>
            </a:extLst>
          </p:cNvPr>
          <p:cNvSpPr txBox="1">
            <a:spLocks/>
          </p:cNvSpPr>
          <p:nvPr/>
        </p:nvSpPr>
        <p:spPr>
          <a:xfrm>
            <a:off x="1" y="-1"/>
            <a:ext cx="9216443" cy="129587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 -0SC )</a:t>
            </a:r>
            <a:endParaRPr lang="en-US" sz="3600" b="0" i="1" u="none" strike="noStrike" kern="1200" cap="none" spc="0" normalizeH="0" baseline="0" noProof="0" dirty="0">
              <a:ln>
                <a:noFill/>
              </a:ln>
              <a:effectLst/>
              <a:uLnTx/>
              <a:uFillTx/>
              <a:latin typeface="Bahnschrift SemiLight Condensed"/>
            </a:endParaRPr>
          </a:p>
        </p:txBody>
      </p:sp>
    </p:spTree>
    <p:extLst>
      <p:ext uri="{BB962C8B-B14F-4D97-AF65-F5344CB8AC3E}">
        <p14:creationId xmlns:p14="http://schemas.microsoft.com/office/powerpoint/2010/main" val="1719702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61421" y="1378371"/>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What is Resilience? </a:t>
            </a:r>
          </a:p>
        </p:txBody>
      </p:sp>
      <p:sp>
        <p:nvSpPr>
          <p:cNvPr id="7171" name="Rectangle 3"/>
          <p:cNvSpPr>
            <a:spLocks noGrp="1" noChangeArrowheads="1"/>
          </p:cNvSpPr>
          <p:nvPr>
            <p:ph type="body" sz="half" idx="4294967295"/>
          </p:nvPr>
        </p:nvSpPr>
        <p:spPr>
          <a:xfrm>
            <a:off x="561421" y="2258060"/>
            <a:ext cx="8220157" cy="4195292"/>
          </a:xfrm>
        </p:spPr>
        <p:txBody>
          <a:bodyPr>
            <a:normAutofit fontScale="85000" lnSpcReduction="10000"/>
          </a:bodyPr>
          <a:lstStyle/>
          <a:p>
            <a:pPr>
              <a:lnSpc>
                <a:spcPct val="120000"/>
              </a:lnSpc>
              <a:spcBef>
                <a:spcPts val="0"/>
              </a:spcBef>
            </a:pPr>
            <a:r>
              <a:rPr lang="en-US" sz="1900" dirty="0">
                <a:latin typeface="Arial" panose="020B0604020202020204" pitchFamily="34" charset="0"/>
                <a:ea typeface="ＭＳ Ｐゴシック" charset="0"/>
                <a:cs typeface="Arial" panose="020B0604020202020204" pitchFamily="34" charset="0"/>
              </a:rPr>
              <a:t>The capacity to withstand, recover, </a:t>
            </a:r>
            <a:r>
              <a:rPr lang="en-US" sz="1900" dirty="0">
                <a:latin typeface="Arial" charset="0"/>
                <a:ea typeface="ＭＳ Ｐゴシック" charset="0"/>
                <a:cs typeface="ＭＳ Ｐゴシック" charset="0"/>
              </a:rPr>
              <a:t>grow and function competently in the face of stressors, adversity and changing demands</a:t>
            </a:r>
          </a:p>
          <a:p>
            <a:pPr marL="0" indent="0">
              <a:lnSpc>
                <a:spcPct val="120000"/>
              </a:lnSpc>
              <a:spcBef>
                <a:spcPts val="0"/>
              </a:spcBef>
              <a:buNone/>
            </a:pPr>
            <a:endParaRPr lang="en-US" sz="1900" dirty="0">
              <a:latin typeface="Arial" charset="0"/>
              <a:ea typeface="ＭＳ Ｐゴシック" charset="0"/>
              <a:cs typeface="ＭＳ Ｐゴシック" charset="0"/>
            </a:endParaRPr>
          </a:p>
          <a:p>
            <a:pPr>
              <a:lnSpc>
                <a:spcPct val="120000"/>
              </a:lnSpc>
              <a:spcBef>
                <a:spcPts val="0"/>
              </a:spcBef>
            </a:pPr>
            <a:r>
              <a:rPr lang="en-US" sz="1900" dirty="0">
                <a:latin typeface="Arial" charset="0"/>
                <a:ea typeface="ＭＳ Ｐゴシック" charset="0"/>
                <a:cs typeface="ＭＳ Ｐゴシック" charset="0"/>
              </a:rPr>
              <a:t>Associated with maintaining a balanced and healthy lifestyle </a:t>
            </a:r>
            <a:r>
              <a:rPr lang="en-US" sz="1900" b="1" dirty="0">
                <a:latin typeface="Arial" charset="0"/>
                <a:ea typeface="ＭＳ Ｐゴシック" charset="0"/>
                <a:cs typeface="ＭＳ Ｐゴシック" charset="0"/>
              </a:rPr>
              <a:t>(mind, body, spirit, social)</a:t>
            </a:r>
          </a:p>
          <a:p>
            <a:pPr marL="0" indent="0">
              <a:lnSpc>
                <a:spcPct val="120000"/>
              </a:lnSpc>
              <a:spcBef>
                <a:spcPts val="0"/>
              </a:spcBef>
              <a:buNone/>
            </a:pPr>
            <a:endParaRPr lang="en-US" sz="1900" b="1" dirty="0">
              <a:latin typeface="Arial" charset="0"/>
              <a:ea typeface="ＭＳ Ｐゴシック" charset="0"/>
              <a:cs typeface="ＭＳ Ｐゴシック" charset="0"/>
            </a:endParaRPr>
          </a:p>
          <a:p>
            <a:pPr>
              <a:lnSpc>
                <a:spcPct val="120000"/>
              </a:lnSpc>
              <a:spcBef>
                <a:spcPts val="0"/>
              </a:spcBef>
            </a:pPr>
            <a:r>
              <a:rPr lang="en-US" sz="1900" dirty="0">
                <a:latin typeface="Arial" charset="0"/>
                <a:ea typeface="ＭＳ Ｐゴシック" charset="0"/>
                <a:cs typeface="ＭＳ Ｐゴシック" charset="0"/>
              </a:rPr>
              <a:t>Resilience can help you:</a:t>
            </a:r>
          </a:p>
          <a:p>
            <a:pPr lvl="1">
              <a:lnSpc>
                <a:spcPct val="120000"/>
              </a:lnSpc>
              <a:spcBef>
                <a:spcPts val="0"/>
              </a:spcBef>
            </a:pPr>
            <a:r>
              <a:rPr lang="en-US" sz="1700" dirty="0">
                <a:latin typeface="Arial" charset="0"/>
                <a:ea typeface="ＭＳ Ｐゴシック" charset="0"/>
                <a:cs typeface="ＭＳ Ｐゴシック" charset="0"/>
              </a:rPr>
              <a:t>Perform under pressure</a:t>
            </a:r>
          </a:p>
          <a:p>
            <a:pPr lvl="1">
              <a:lnSpc>
                <a:spcPct val="120000"/>
              </a:lnSpc>
              <a:spcBef>
                <a:spcPts val="0"/>
              </a:spcBef>
            </a:pPr>
            <a:r>
              <a:rPr lang="en-US" sz="1700" dirty="0">
                <a:latin typeface="Arial" charset="0"/>
                <a:ea typeface="ＭＳ Ｐゴシック" charset="0"/>
                <a:cs typeface="ＭＳ Ｐゴシック" charset="0"/>
              </a:rPr>
              <a:t>Increase confidence </a:t>
            </a:r>
          </a:p>
          <a:p>
            <a:pPr lvl="1">
              <a:lnSpc>
                <a:spcPct val="120000"/>
              </a:lnSpc>
              <a:spcBef>
                <a:spcPts val="0"/>
              </a:spcBef>
            </a:pPr>
            <a:r>
              <a:rPr lang="en-US" sz="1700" dirty="0">
                <a:latin typeface="Arial" charset="0"/>
                <a:ea typeface="ＭＳ Ｐゴシック" charset="0"/>
                <a:cs typeface="ＭＳ Ｐゴシック" charset="0"/>
              </a:rPr>
              <a:t>Overcome setbacks</a:t>
            </a:r>
          </a:p>
          <a:p>
            <a:pPr lvl="1">
              <a:lnSpc>
                <a:spcPct val="120000"/>
              </a:lnSpc>
              <a:spcBef>
                <a:spcPts val="0"/>
              </a:spcBef>
            </a:pPr>
            <a:r>
              <a:rPr lang="en-US" sz="1700" dirty="0">
                <a:latin typeface="Arial" charset="0"/>
                <a:ea typeface="ＭＳ Ｐゴシック" charset="0"/>
                <a:cs typeface="ＭＳ Ｐゴシック" charset="0"/>
              </a:rPr>
              <a:t>Cope with stress</a:t>
            </a:r>
          </a:p>
          <a:p>
            <a:pPr lvl="1">
              <a:lnSpc>
                <a:spcPct val="120000"/>
              </a:lnSpc>
              <a:spcBef>
                <a:spcPts val="0"/>
              </a:spcBef>
            </a:pPr>
            <a:r>
              <a:rPr lang="en-US" sz="1700" dirty="0">
                <a:latin typeface="Arial" charset="0"/>
                <a:ea typeface="ＭＳ Ｐゴシック" charset="0"/>
                <a:cs typeface="ＭＳ Ｐゴシック" charset="0"/>
              </a:rPr>
              <a:t>Cope with change you can not control </a:t>
            </a:r>
          </a:p>
          <a:p>
            <a:pPr lvl="1">
              <a:lnSpc>
                <a:spcPct val="120000"/>
              </a:lnSpc>
              <a:spcBef>
                <a:spcPts val="0"/>
              </a:spcBef>
            </a:pPr>
            <a:r>
              <a:rPr lang="en-US" sz="1700" dirty="0">
                <a:latin typeface="Arial" charset="0"/>
                <a:ea typeface="ＭＳ Ｐゴシック" charset="0"/>
                <a:cs typeface="ＭＳ Ｐゴシック" charset="0"/>
              </a:rPr>
              <a:t>Improve &amp; eliminate barriers to optimal performance</a:t>
            </a:r>
          </a:p>
          <a:p>
            <a:pPr lvl="1">
              <a:lnSpc>
                <a:spcPct val="120000"/>
              </a:lnSpc>
              <a:spcBef>
                <a:spcPts val="0"/>
              </a:spcBef>
            </a:pPr>
            <a:endParaRPr lang="en-US" sz="1900" dirty="0">
              <a:latin typeface="Arial" charset="0"/>
              <a:ea typeface="ＭＳ Ｐゴシック" charset="0"/>
              <a:cs typeface="ＭＳ Ｐゴシック" charset="0"/>
            </a:endParaRPr>
          </a:p>
          <a:p>
            <a:pPr>
              <a:lnSpc>
                <a:spcPct val="120000"/>
              </a:lnSpc>
              <a:spcBef>
                <a:spcPts val="0"/>
              </a:spcBef>
            </a:pPr>
            <a:r>
              <a:rPr lang="en-US" sz="1900" dirty="0">
                <a:latin typeface="Arial" panose="020B0604020202020204" pitchFamily="34" charset="0"/>
                <a:cs typeface="Arial" panose="020B0604020202020204" pitchFamily="34" charset="0"/>
              </a:rPr>
              <a:t>Resilience is not a fixed trait or an inborn trait. It is something that develops and can change over time </a:t>
            </a:r>
          </a:p>
          <a:p>
            <a:pPr lvl="1">
              <a:lnSpc>
                <a:spcPct val="120000"/>
              </a:lnSpc>
              <a:spcBef>
                <a:spcPts val="0"/>
              </a:spcBef>
            </a:pPr>
            <a:endParaRPr lang="en-US" sz="1600" dirty="0">
              <a:latin typeface="Arial" charset="0"/>
              <a:ea typeface="ＭＳ Ｐゴシック" charset="0"/>
              <a:cs typeface="ＭＳ Ｐゴシック" charset="0"/>
            </a:endParaRPr>
          </a:p>
          <a:p>
            <a:pPr>
              <a:lnSpc>
                <a:spcPct val="120000"/>
              </a:lnSpc>
              <a:spcBef>
                <a:spcPts val="0"/>
              </a:spcBef>
            </a:pPr>
            <a:endParaRPr lang="en-US" sz="1000" b="1" dirty="0">
              <a:ea typeface="ＭＳ Ｐゴシック" charset="0"/>
              <a:cs typeface="ＭＳ Ｐゴシック" charset="0"/>
            </a:endParaRPr>
          </a:p>
        </p:txBody>
      </p:sp>
      <p:grpSp>
        <p:nvGrpSpPr>
          <p:cNvPr id="5" name="Group 4"/>
          <p:cNvGrpSpPr/>
          <p:nvPr/>
        </p:nvGrpSpPr>
        <p:grpSpPr>
          <a:xfrm>
            <a:off x="0" y="-1"/>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17120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hlinkClick r:id="rId3" action="ppaction://hlinkfile"/>
          </p:cNvPr>
          <p:cNvPicPr>
            <a:picLocks noChangeAspect="1" noChangeArrowheads="1"/>
          </p:cNvPicPr>
          <p:nvPr/>
        </p:nvPicPr>
        <p:blipFill>
          <a:blip r:embed="rId4" cstate="print"/>
          <a:srcRect/>
          <a:stretch>
            <a:fillRect/>
          </a:stretch>
        </p:blipFill>
        <p:spPr bwMode="auto">
          <a:xfrm>
            <a:off x="2413297" y="2230424"/>
            <a:ext cx="4585772" cy="4038600"/>
          </a:xfrm>
          <a:prstGeom prst="rect">
            <a:avLst/>
          </a:prstGeom>
          <a:noFill/>
          <a:ln w="9525">
            <a:noFill/>
            <a:miter lim="800000"/>
            <a:headEnd/>
            <a:tailEnd/>
          </a:ln>
        </p:spPr>
      </p:pic>
      <p:sp>
        <p:nvSpPr>
          <p:cNvPr id="7170" name="Rectangle 2"/>
          <p:cNvSpPr>
            <a:spLocks noGrp="1" noChangeArrowheads="1"/>
          </p:cNvSpPr>
          <p:nvPr>
            <p:ph type="title" idx="4294967295"/>
          </p:nvPr>
        </p:nvSpPr>
        <p:spPr>
          <a:xfrm>
            <a:off x="561421" y="1378371"/>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The Leaky Bucket</a:t>
            </a:r>
          </a:p>
        </p:txBody>
      </p:sp>
      <p:sp>
        <p:nvSpPr>
          <p:cNvPr id="3" name="TextBox 2"/>
          <p:cNvSpPr txBox="1"/>
          <p:nvPr/>
        </p:nvSpPr>
        <p:spPr>
          <a:xfrm>
            <a:off x="1280244" y="6271485"/>
            <a:ext cx="672491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It is not only important to know how to replenish but when! </a:t>
            </a:r>
          </a:p>
        </p:txBody>
      </p:sp>
      <p:grpSp>
        <p:nvGrpSpPr>
          <p:cNvPr id="6" name="Group 5"/>
          <p:cNvGrpSpPr/>
          <p:nvPr/>
        </p:nvGrpSpPr>
        <p:grpSpPr>
          <a:xfrm>
            <a:off x="0" y="-1"/>
            <a:ext cx="9144000" cy="1376369"/>
            <a:chOff x="-9633285" y="1448233"/>
            <a:chExt cx="9144000" cy="1376369"/>
          </a:xfrm>
        </p:grpSpPr>
        <p:sp>
          <p:nvSpPr>
            <p:cNvPr id="7" name="Title 1"/>
            <p:cNvSpPr txBox="1">
              <a:spLocks/>
            </p:cNvSpPr>
            <p:nvPr/>
          </p:nvSpPr>
          <p:spPr>
            <a:xfrm>
              <a:off x="-9633285" y="1448233"/>
              <a:ext cx="9144000" cy="1376369"/>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26890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1983547"/>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Domains of Resilience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0" y="-1"/>
            <a:ext cx="9144000" cy="1311976"/>
            <a:chOff x="-9633285" y="1601170"/>
            <a:chExt cx="9144000" cy="1311976"/>
          </a:xfrm>
        </p:grpSpPr>
        <p:sp>
          <p:nvSpPr>
            <p:cNvPr id="6" name="Title 1"/>
            <p:cNvSpPr txBox="1">
              <a:spLocks/>
            </p:cNvSpPr>
            <p:nvPr/>
          </p:nvSpPr>
          <p:spPr>
            <a:xfrm>
              <a:off x="-9633285" y="1601170"/>
              <a:ext cx="9144000" cy="1311976"/>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98898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61421" y="1378371"/>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Resilience Continuum</a:t>
            </a:r>
          </a:p>
        </p:txBody>
      </p:sp>
      <p:pic>
        <p:nvPicPr>
          <p:cNvPr id="8" name="Picture 7"/>
          <p:cNvPicPr>
            <a:picLocks noChangeAspect="1"/>
          </p:cNvPicPr>
          <p:nvPr/>
        </p:nvPicPr>
        <p:blipFill>
          <a:blip r:embed="rId3"/>
          <a:stretch>
            <a:fillRect/>
          </a:stretch>
        </p:blipFill>
        <p:spPr>
          <a:xfrm>
            <a:off x="1224456" y="2209691"/>
            <a:ext cx="6577917" cy="4414166"/>
          </a:xfrm>
          <a:prstGeom prst="rect">
            <a:avLst/>
          </a:prstGeom>
        </p:spPr>
      </p:pic>
      <p:grpSp>
        <p:nvGrpSpPr>
          <p:cNvPr id="5" name="Group 4"/>
          <p:cNvGrpSpPr/>
          <p:nvPr/>
        </p:nvGrpSpPr>
        <p:grpSpPr>
          <a:xfrm>
            <a:off x="0" y="32196"/>
            <a:ext cx="9144000" cy="1191237"/>
            <a:chOff x="-9633285" y="1633367"/>
            <a:chExt cx="9144000" cy="1191237"/>
          </a:xfrm>
        </p:grpSpPr>
        <p:sp>
          <p:nvSpPr>
            <p:cNvPr id="6" name="Title 1"/>
            <p:cNvSpPr txBox="1">
              <a:spLocks/>
            </p:cNvSpPr>
            <p:nvPr/>
          </p:nvSpPr>
          <p:spPr>
            <a:xfrm>
              <a:off x="-9633285" y="1633367"/>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55336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61421" y="1378371"/>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Hardiness &amp; Resilience </a:t>
            </a:r>
          </a:p>
        </p:txBody>
      </p:sp>
      <p:sp>
        <p:nvSpPr>
          <p:cNvPr id="7171" name="Rectangle 3"/>
          <p:cNvSpPr>
            <a:spLocks noGrp="1" noChangeArrowheads="1"/>
          </p:cNvSpPr>
          <p:nvPr>
            <p:ph type="body" sz="half" idx="4294967295"/>
          </p:nvPr>
        </p:nvSpPr>
        <p:spPr>
          <a:xfrm>
            <a:off x="561421" y="2258060"/>
            <a:ext cx="8239679" cy="4180840"/>
          </a:xfrm>
        </p:spPr>
        <p:txBody>
          <a:bodyPr>
            <a:noAutofit/>
          </a:bodyPr>
          <a:lstStyle/>
          <a:p>
            <a:pPr>
              <a:lnSpc>
                <a:spcPct val="100000"/>
              </a:lnSpc>
              <a:spcBef>
                <a:spcPts val="0"/>
              </a:spcBef>
            </a:pPr>
            <a:r>
              <a:rPr lang="en-US" sz="1800" dirty="0">
                <a:latin typeface="Arial" panose="020B0604020202020204" pitchFamily="34" charset="0"/>
                <a:cs typeface="Arial" panose="020B0604020202020204" pitchFamily="34" charset="0"/>
              </a:rPr>
              <a:t>Hardiness </a:t>
            </a:r>
            <a:r>
              <a:rPr lang="en-US" sz="1800" b="1" dirty="0">
                <a:latin typeface="Arial" panose="020B0604020202020204" pitchFamily="34" charset="0"/>
                <a:cs typeface="Arial" panose="020B0604020202020204" pitchFamily="34" charset="0"/>
              </a:rPr>
              <a:t>(Challenge, Control, &amp; Commitment) </a:t>
            </a:r>
            <a:r>
              <a:rPr lang="en-US" sz="1800" dirty="0">
                <a:latin typeface="Arial" panose="020B0604020202020204" pitchFamily="34" charset="0"/>
                <a:cs typeface="Arial" panose="020B0604020202020204" pitchFamily="34" charset="0"/>
              </a:rPr>
              <a:t>is a pathway to resilience, and is what allows people to turn stressful experiences into opportunities for growth</a:t>
            </a:r>
          </a:p>
          <a:p>
            <a:pPr lvl="1">
              <a:lnSpc>
                <a:spcPct val="100000"/>
              </a:lnSpc>
              <a:spcBef>
                <a:spcPts val="0"/>
              </a:spcBef>
            </a:pPr>
            <a:r>
              <a:rPr lang="en-US" sz="1600" b="1" dirty="0">
                <a:latin typeface="Arial" panose="020B0604020202020204" pitchFamily="34" charset="0"/>
                <a:cs typeface="Arial" panose="020B0604020202020204" pitchFamily="34" charset="0"/>
              </a:rPr>
              <a:t>Challenge</a:t>
            </a:r>
            <a:r>
              <a:rPr lang="en-US" sz="1600" dirty="0">
                <a:latin typeface="Arial" panose="020B0604020202020204" pitchFamily="34" charset="0"/>
                <a:cs typeface="Arial" panose="020B0604020202020204" pitchFamily="34" charset="0"/>
              </a:rPr>
              <a:t>: A belief that stress and change is a normal part of living, and an opportunity to learn, develop, and grow in wisdom</a:t>
            </a:r>
            <a:endParaRPr lang="en-US" sz="1600" b="1" dirty="0">
              <a:latin typeface="Arial" panose="020B0604020202020204" pitchFamily="34" charset="0"/>
              <a:cs typeface="Arial" panose="020B0604020202020204" pitchFamily="34" charset="0"/>
            </a:endParaRPr>
          </a:p>
          <a:p>
            <a:pPr lvl="1">
              <a:lnSpc>
                <a:spcPct val="100000"/>
              </a:lnSpc>
              <a:spcBef>
                <a:spcPts val="0"/>
              </a:spcBef>
            </a:pPr>
            <a:r>
              <a:rPr lang="en-US" sz="1600" b="1" dirty="0">
                <a:latin typeface="Arial" panose="020B0604020202020204" pitchFamily="34" charset="0"/>
                <a:cs typeface="Arial" panose="020B0604020202020204" pitchFamily="34" charset="0"/>
              </a:rPr>
              <a:t>Control</a:t>
            </a:r>
            <a:r>
              <a:rPr lang="en-US" sz="1600" dirty="0">
                <a:latin typeface="Arial" panose="020B0604020202020204" pitchFamily="34" charset="0"/>
                <a:cs typeface="Arial" panose="020B0604020202020204" pitchFamily="34" charset="0"/>
              </a:rPr>
              <a:t>: A desire and belief in one’s own ability to have influence on the outcomes going on around you, no matter how difficult </a:t>
            </a:r>
          </a:p>
          <a:p>
            <a:pPr lvl="1">
              <a:lnSpc>
                <a:spcPct val="100000"/>
              </a:lnSpc>
              <a:spcBef>
                <a:spcPts val="0"/>
              </a:spcBef>
            </a:pPr>
            <a:r>
              <a:rPr lang="en-US" sz="1600" b="1" dirty="0">
                <a:latin typeface="Arial" panose="020B0604020202020204" pitchFamily="34" charset="0"/>
                <a:cs typeface="Arial" panose="020B0604020202020204" pitchFamily="34" charset="0"/>
              </a:rPr>
              <a:t>Commitment</a:t>
            </a:r>
            <a:r>
              <a:rPr lang="en-US" sz="1600" dirty="0">
                <a:latin typeface="Arial" panose="020B0604020202020204" pitchFamily="34" charset="0"/>
                <a:cs typeface="Arial" panose="020B0604020202020204" pitchFamily="34" charset="0"/>
              </a:rPr>
              <a:t>: A sense of purpose in life, seeing the world as interesting and meaningful. To be involved with events and people around you, no matter how stressful </a:t>
            </a:r>
          </a:p>
          <a:p>
            <a:pPr marL="457200" lvl="1" indent="0">
              <a:lnSpc>
                <a:spcPct val="100000"/>
              </a:lnSpc>
              <a:spcBef>
                <a:spcPts val="0"/>
              </a:spcBef>
              <a:buNone/>
            </a:pPr>
            <a:endParaRPr lang="en-US" sz="21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Hardiness and resilience requires the adoption of coping strategies (stress resilience skills) that help individuals be engaged and work through the challenges of life. </a:t>
            </a:r>
          </a:p>
          <a:p>
            <a:pPr>
              <a:lnSpc>
                <a:spcPct val="110000"/>
              </a:lnSpc>
              <a:spcBef>
                <a:spcPts val="0"/>
              </a:spcBef>
            </a:pPr>
            <a:endParaRPr lang="en-US" sz="2300" b="1" dirty="0">
              <a:latin typeface="Arial" panose="020B0604020202020204" pitchFamily="34" charset="0"/>
              <a:cs typeface="Arial" panose="020B0604020202020204" pitchFamily="34" charset="0"/>
            </a:endParaRPr>
          </a:p>
        </p:txBody>
      </p:sp>
      <p:grpSp>
        <p:nvGrpSpPr>
          <p:cNvPr id="5" name="Group 4"/>
          <p:cNvGrpSpPr/>
          <p:nvPr/>
        </p:nvGrpSpPr>
        <p:grpSpPr>
          <a:xfrm>
            <a:off x="0" y="-1"/>
            <a:ext cx="9144000" cy="1271729"/>
            <a:chOff x="-9633285" y="1601170"/>
            <a:chExt cx="9144000" cy="1271729"/>
          </a:xfrm>
        </p:grpSpPr>
        <p:sp>
          <p:nvSpPr>
            <p:cNvPr id="6" name="Title 1"/>
            <p:cNvSpPr txBox="1">
              <a:spLocks/>
            </p:cNvSpPr>
            <p:nvPr/>
          </p:nvSpPr>
          <p:spPr>
            <a:xfrm>
              <a:off x="-9633285" y="1601170"/>
              <a:ext cx="9144000" cy="1271729"/>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09829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61421" y="1378371"/>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Stress Resilience Skills </a:t>
            </a:r>
          </a:p>
        </p:txBody>
      </p:sp>
      <p:sp>
        <p:nvSpPr>
          <p:cNvPr id="7171" name="Rectangle 3"/>
          <p:cNvSpPr>
            <a:spLocks noGrp="1" noChangeArrowheads="1"/>
          </p:cNvSpPr>
          <p:nvPr>
            <p:ph type="body" sz="half" idx="4294967295"/>
          </p:nvPr>
        </p:nvSpPr>
        <p:spPr>
          <a:xfrm>
            <a:off x="561421" y="2209932"/>
            <a:ext cx="8220157" cy="3647440"/>
          </a:xfrm>
        </p:spPr>
        <p:txBody>
          <a:bodyPr>
            <a:noAutofit/>
          </a:bodyPr>
          <a:lstStyle/>
          <a:p>
            <a:pPr>
              <a:lnSpc>
                <a:spcPct val="100000"/>
              </a:lnSpc>
              <a:spcBef>
                <a:spcPts val="0"/>
              </a:spcBef>
            </a:pPr>
            <a:r>
              <a:rPr lang="en-US" sz="1400" b="1" dirty="0">
                <a:latin typeface="Arial" panose="020B0604020202020204" pitchFamily="34" charset="0"/>
                <a:cs typeface="Arial" panose="020B0604020202020204" pitchFamily="34" charset="0"/>
              </a:rPr>
              <a:t>Mindfulness:</a:t>
            </a:r>
          </a:p>
          <a:p>
            <a:pPr lvl="1">
              <a:lnSpc>
                <a:spcPct val="100000"/>
              </a:lnSpc>
              <a:spcBef>
                <a:spcPts val="0"/>
              </a:spcBef>
            </a:pPr>
            <a:r>
              <a:rPr lang="en-US" sz="1400" dirty="0">
                <a:latin typeface="Arial" panose="020B0604020202020204" pitchFamily="34" charset="0"/>
                <a:cs typeface="Arial" panose="020B0604020202020204" pitchFamily="34" charset="0"/>
              </a:rPr>
              <a:t>Using the mind &amp; body to work together to help you achieve </a:t>
            </a:r>
          </a:p>
          <a:p>
            <a:pPr marL="457200" lvl="1" indent="0">
              <a:lnSpc>
                <a:spcPct val="100000"/>
              </a:lnSpc>
              <a:spcBef>
                <a:spcPts val="0"/>
              </a:spcBef>
              <a:buNone/>
            </a:pPr>
            <a:r>
              <a:rPr lang="en-US" sz="1400" dirty="0">
                <a:latin typeface="Arial" panose="020B0604020202020204" pitchFamily="34" charset="0"/>
                <a:cs typeface="Arial" panose="020B0604020202020204" pitchFamily="34" charset="0"/>
              </a:rPr>
              <a:t>     optimal performance under stress</a:t>
            </a:r>
          </a:p>
          <a:p>
            <a:pPr lvl="1">
              <a:lnSpc>
                <a:spcPct val="100000"/>
              </a:lnSpc>
              <a:spcBef>
                <a:spcPts val="0"/>
              </a:spcBef>
            </a:pPr>
            <a:r>
              <a:rPr lang="en-US" sz="1400" dirty="0">
                <a:latin typeface="Arial" panose="020B0604020202020204" pitchFamily="34" charset="0"/>
                <a:cs typeface="Arial" panose="020B0604020202020204" pitchFamily="34" charset="0"/>
              </a:rPr>
              <a:t>Optimize your rest and recovery</a:t>
            </a:r>
          </a:p>
          <a:p>
            <a:pPr lvl="1">
              <a:lnSpc>
                <a:spcPct val="100000"/>
              </a:lnSpc>
              <a:spcBef>
                <a:spcPts val="0"/>
              </a:spcBef>
            </a:pPr>
            <a:r>
              <a:rPr lang="en-US" sz="1400" dirty="0">
                <a:latin typeface="Arial" panose="020B0604020202020204" pitchFamily="34" charset="0"/>
                <a:cs typeface="Arial" panose="020B0604020202020204" pitchFamily="34" charset="0"/>
              </a:rPr>
              <a:t>Recognizing stress before it become a problem</a:t>
            </a:r>
          </a:p>
          <a:p>
            <a:pPr lvl="1">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400" b="1" dirty="0">
                <a:latin typeface="Arial" panose="020B0604020202020204" pitchFamily="34" charset="0"/>
                <a:cs typeface="Arial" panose="020B0604020202020204" pitchFamily="34" charset="0"/>
              </a:rPr>
              <a:t>Valued Living:</a:t>
            </a:r>
          </a:p>
          <a:p>
            <a:pPr lvl="1">
              <a:lnSpc>
                <a:spcPct val="100000"/>
              </a:lnSpc>
              <a:spcBef>
                <a:spcPts val="0"/>
              </a:spcBef>
            </a:pPr>
            <a:r>
              <a:rPr lang="en-US" sz="1400" dirty="0">
                <a:latin typeface="Arial" panose="020B0604020202020204" pitchFamily="34" charset="0"/>
                <a:cs typeface="Arial" panose="020B0604020202020204" pitchFamily="34" charset="0"/>
              </a:rPr>
              <a:t>Living a life consistent with your personal values can help you become more resilient to stress  </a:t>
            </a:r>
          </a:p>
          <a:p>
            <a:pPr lvl="1">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400" b="1" dirty="0">
                <a:latin typeface="Arial" panose="020B0604020202020204" pitchFamily="34" charset="0"/>
                <a:cs typeface="Arial" panose="020B0604020202020204" pitchFamily="34" charset="0"/>
              </a:rPr>
              <a:t>Flexible Thinking:</a:t>
            </a:r>
          </a:p>
          <a:p>
            <a:pPr lvl="1">
              <a:lnSpc>
                <a:spcPct val="100000"/>
              </a:lnSpc>
              <a:spcBef>
                <a:spcPts val="0"/>
              </a:spcBef>
            </a:pPr>
            <a:r>
              <a:rPr lang="en-US" sz="1400" dirty="0">
                <a:latin typeface="Arial" panose="020B0604020202020204" pitchFamily="34" charset="0"/>
                <a:cs typeface="Arial" panose="020B0604020202020204" pitchFamily="34" charset="0"/>
              </a:rPr>
              <a:t>Can help you ACT instead of REACT</a:t>
            </a:r>
          </a:p>
          <a:p>
            <a:pPr lvl="1">
              <a:lnSpc>
                <a:spcPct val="100000"/>
              </a:lnSpc>
              <a:spcBef>
                <a:spcPts val="0"/>
              </a:spcBef>
            </a:pPr>
            <a:r>
              <a:rPr lang="en-US" sz="1400" dirty="0">
                <a:latin typeface="Arial" panose="020B0604020202020204" pitchFamily="34" charset="0"/>
                <a:cs typeface="Arial" panose="020B0604020202020204" pitchFamily="34" charset="0"/>
              </a:rPr>
              <a:t>Awareness of your thoughts, feeling, &amp; behaviors</a:t>
            </a:r>
          </a:p>
          <a:p>
            <a:pPr lvl="1">
              <a:lnSpc>
                <a:spcPct val="100000"/>
              </a:lnSpc>
              <a:spcBef>
                <a:spcPts val="0"/>
              </a:spcBef>
            </a:pPr>
            <a:r>
              <a:rPr lang="en-US" sz="1400" dirty="0">
                <a:latin typeface="Arial" panose="020B0604020202020204" pitchFamily="34" charset="0"/>
                <a:cs typeface="Arial" panose="020B0604020202020204" pitchFamily="34" charset="0"/>
              </a:rPr>
              <a:t>Optimism, control &amp; acceptance</a:t>
            </a:r>
          </a:p>
          <a:p>
            <a:pPr lvl="1">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400" b="1" dirty="0">
                <a:latin typeface="Arial" panose="020B0604020202020204" pitchFamily="34" charset="0"/>
                <a:cs typeface="Arial" panose="020B0604020202020204" pitchFamily="34" charset="0"/>
              </a:rPr>
              <a:t>Healthy Behaviors:</a:t>
            </a:r>
          </a:p>
          <a:p>
            <a:pPr marL="628650" lvl="1" indent="-171450">
              <a:lnSpc>
                <a:spcPct val="100000"/>
              </a:lnSpc>
              <a:spcBef>
                <a:spcPts val="0"/>
              </a:spcBef>
            </a:pPr>
            <a:r>
              <a:rPr lang="en-US" sz="1400" dirty="0">
                <a:latin typeface="Arial" panose="020B0604020202020204" pitchFamily="34" charset="0"/>
                <a:cs typeface="Arial" panose="020B0604020202020204" pitchFamily="34" charset="0"/>
              </a:rPr>
              <a:t>Getting enough sleep </a:t>
            </a:r>
          </a:p>
          <a:p>
            <a:pPr marL="628650" lvl="1" indent="-171450">
              <a:lnSpc>
                <a:spcPct val="100000"/>
              </a:lnSpc>
              <a:spcBef>
                <a:spcPts val="0"/>
              </a:spcBef>
            </a:pPr>
            <a:r>
              <a:rPr lang="en-US" sz="1400" dirty="0">
                <a:latin typeface="Arial" panose="020B0604020202020204" pitchFamily="34" charset="0"/>
                <a:cs typeface="Arial" panose="020B0604020202020204" pitchFamily="34" charset="0"/>
              </a:rPr>
              <a:t>Eating nutritious foods</a:t>
            </a:r>
          </a:p>
          <a:p>
            <a:pPr marL="628650" lvl="1" indent="-171450">
              <a:lnSpc>
                <a:spcPct val="100000"/>
              </a:lnSpc>
              <a:spcBef>
                <a:spcPts val="0"/>
              </a:spcBef>
            </a:pPr>
            <a:r>
              <a:rPr lang="en-US" sz="1400" dirty="0">
                <a:latin typeface="Arial" panose="020B0604020202020204" pitchFamily="34" charset="0"/>
                <a:cs typeface="Arial" panose="020B0604020202020204" pitchFamily="34" charset="0"/>
              </a:rPr>
              <a:t>Staying physically fit &amp; taking care of injuries &amp; illnesses</a:t>
            </a:r>
          </a:p>
          <a:p>
            <a:pPr marL="457200" lvl="1" indent="0">
              <a:lnSpc>
                <a:spcPct val="100000"/>
              </a:lnSpc>
              <a:spcBef>
                <a:spcPts val="0"/>
              </a:spcBef>
              <a:buNone/>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400" b="1" dirty="0">
                <a:latin typeface="Arial" panose="020B0604020202020204" pitchFamily="34" charset="0"/>
                <a:cs typeface="Arial" panose="020B0604020202020204" pitchFamily="34" charset="0"/>
              </a:rPr>
              <a:t>Problem Solving:</a:t>
            </a:r>
          </a:p>
          <a:p>
            <a:pPr lvl="1">
              <a:lnSpc>
                <a:spcPct val="100000"/>
              </a:lnSpc>
              <a:spcBef>
                <a:spcPts val="0"/>
              </a:spcBef>
            </a:pPr>
            <a:r>
              <a:rPr lang="en-US" sz="1400" dirty="0">
                <a:latin typeface="Arial" panose="020B0604020202020204" pitchFamily="34" charset="0"/>
                <a:cs typeface="Arial" panose="020B0604020202020204" pitchFamily="34" charset="0"/>
              </a:rPr>
              <a:t>Building healthy coping skills, recognizing problems and breaking them down to identify potential solutions can make problems less overwhelming &amp; reduce stress</a:t>
            </a:r>
          </a:p>
          <a:p>
            <a:pPr marL="457200" lvl="1" indent="0">
              <a:lnSpc>
                <a:spcPct val="100000"/>
              </a:lnSpc>
              <a:spcBef>
                <a:spcPts val="0"/>
              </a:spcBef>
              <a:buNone/>
            </a:pPr>
            <a:endParaRPr lang="en-US" sz="1400" dirty="0">
              <a:latin typeface="Arial" panose="020B0604020202020204" pitchFamily="34" charset="0"/>
              <a:cs typeface="Arial" panose="020B0604020202020204" pitchFamily="34" charset="0"/>
            </a:endParaRPr>
          </a:p>
        </p:txBody>
      </p:sp>
      <p:grpSp>
        <p:nvGrpSpPr>
          <p:cNvPr id="8" name="Group 7"/>
          <p:cNvGrpSpPr/>
          <p:nvPr/>
        </p:nvGrpSpPr>
        <p:grpSpPr>
          <a:xfrm>
            <a:off x="6344180" y="1378371"/>
            <a:ext cx="2584620" cy="2095830"/>
            <a:chOff x="5793163" y="2722345"/>
            <a:chExt cx="3334678" cy="2701494"/>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722345"/>
              <a:ext cx="1300759" cy="64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9956" y="3371857"/>
              <a:ext cx="1117885" cy="74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267931"/>
              <a:ext cx="1200151" cy="89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nmcsd-fs-filu01\userdata$\Robert.Gerardi\My Pictures\mt 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3887" y="4670169"/>
              <a:ext cx="1495304" cy="7429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nmcsd-fs-filu01\userdata$\Robert.Gerardi\My Pictures\mt 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4" y="4600580"/>
              <a:ext cx="1237137" cy="8232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nmcsd-fs-filu01\userdata$\Robert.Gerardi\My Pictures\mt 1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2081" y="4066417"/>
              <a:ext cx="1045431" cy="7825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163" y="3974544"/>
              <a:ext cx="1160092" cy="87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3145" y="2800355"/>
              <a:ext cx="1169233" cy="77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0" y="-1"/>
            <a:ext cx="9144000" cy="1376370"/>
            <a:chOff x="-9713778" y="1488480"/>
            <a:chExt cx="9144000" cy="1376370"/>
          </a:xfrm>
        </p:grpSpPr>
        <p:sp>
          <p:nvSpPr>
            <p:cNvPr id="19" name="Title 1"/>
            <p:cNvSpPr txBox="1">
              <a:spLocks/>
            </p:cNvSpPr>
            <p:nvPr/>
          </p:nvSpPr>
          <p:spPr>
            <a:xfrm>
              <a:off x="-9713778" y="1488480"/>
              <a:ext cx="9144000" cy="1376370"/>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20" name="Group 19"/>
            <p:cNvGrpSpPr/>
            <p:nvPr/>
          </p:nvGrpSpPr>
          <p:grpSpPr>
            <a:xfrm>
              <a:off x="-7813493" y="1786199"/>
              <a:ext cx="896528" cy="915114"/>
              <a:chOff x="-914400" y="1752600"/>
              <a:chExt cx="816935" cy="816935"/>
            </a:xfrm>
          </p:grpSpPr>
          <p:sp>
            <p:nvSpPr>
              <p:cNvPr id="25" name="Oval 2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11">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1" name="Group 20"/>
            <p:cNvGrpSpPr/>
            <p:nvPr/>
          </p:nvGrpSpPr>
          <p:grpSpPr>
            <a:xfrm>
              <a:off x="-8699263" y="1786199"/>
              <a:ext cx="883997" cy="877900"/>
              <a:chOff x="9134475" y="914400"/>
              <a:chExt cx="883997" cy="877900"/>
            </a:xfrm>
          </p:grpSpPr>
          <p:sp>
            <p:nvSpPr>
              <p:cNvPr id="23" name="Oval 2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12">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02244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61421" y="1378371"/>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Building Your Resilience</a:t>
            </a:r>
          </a:p>
        </p:txBody>
      </p:sp>
      <p:sp>
        <p:nvSpPr>
          <p:cNvPr id="7171" name="Rectangle 3"/>
          <p:cNvSpPr>
            <a:spLocks noGrp="1" noChangeArrowheads="1"/>
          </p:cNvSpPr>
          <p:nvPr>
            <p:ph type="body" sz="half" idx="4294967295"/>
          </p:nvPr>
        </p:nvSpPr>
        <p:spPr>
          <a:xfrm>
            <a:off x="561421" y="2258060"/>
            <a:ext cx="8277779" cy="3761740"/>
          </a:xfrm>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Mindfulness, values based decision-making, flexible thinking, healthy behaviors &amp; effective problem solving, when </a:t>
            </a:r>
            <a:r>
              <a:rPr lang="en-US" sz="1800" b="1" i="1" u="sng" dirty="0">
                <a:latin typeface="Arial" panose="020B0604020202020204" pitchFamily="34" charset="0"/>
                <a:cs typeface="Arial" panose="020B0604020202020204" pitchFamily="34" charset="0"/>
              </a:rPr>
              <a:t>practiced daily </a:t>
            </a:r>
            <a:r>
              <a:rPr lang="en-US" sz="1800" dirty="0">
                <a:latin typeface="Arial" panose="020B0604020202020204" pitchFamily="34" charset="0"/>
                <a:cs typeface="Arial" panose="020B0604020202020204" pitchFamily="34" charset="0"/>
              </a:rPr>
              <a:t>and </a:t>
            </a:r>
            <a:r>
              <a:rPr lang="en-US" sz="1800" b="1" i="1" u="sng" dirty="0">
                <a:latin typeface="Arial" panose="020B0604020202020204" pitchFamily="34" charset="0"/>
                <a:cs typeface="Arial" panose="020B0604020202020204" pitchFamily="34" charset="0"/>
              </a:rPr>
              <a:t>regularly</a:t>
            </a:r>
            <a:r>
              <a:rPr lang="en-US" sz="1800" dirty="0">
                <a:latin typeface="Arial" panose="020B0604020202020204" pitchFamily="34" charset="0"/>
                <a:cs typeface="Arial" panose="020B0604020202020204" pitchFamily="34" charset="0"/>
              </a:rPr>
              <a:t>, these skills can help you: </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0" lvl="0" indent="0" defTabSz="685800">
              <a:lnSpc>
                <a:spcPct val="120000"/>
              </a:lnSpc>
              <a:spcBef>
                <a:spcPts val="0"/>
              </a:spcBef>
              <a:buNone/>
              <a:defRPr/>
            </a:pPr>
            <a:endParaRPr lang="en-US" sz="1800"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1228725" y="3221397"/>
          <a:ext cx="6781800" cy="3014979"/>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818637">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and perform under pressure</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Promote healthy relationships</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818637">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 adequate control over emotions</a:t>
                      </a:r>
                    </a:p>
                  </a:txBody>
                  <a:tcPr>
                    <a:lnL w="12700" cap="flat" cmpd="sng" algn="ctr">
                      <a:solidFill>
                        <a:schemeClr val="accent1">
                          <a:lumMod val="75000"/>
                        </a:schemeClr>
                      </a:solidFill>
                      <a:prstDash val="solid"/>
                      <a:round/>
                      <a:headEnd type="none" w="med" len="med"/>
                      <a:tailEnd type="none" w="med" len="med"/>
                    </a:lnL>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mature and responsible behavior </a:t>
                      </a:r>
                    </a:p>
                  </a:txBody>
                  <a:tcPr>
                    <a:lnR w="12700" cap="flat" cmpd="sng" algn="ctr">
                      <a:solidFill>
                        <a:schemeClr val="accent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459235">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prstClr val="black"/>
                          </a:solidFill>
                          <a:latin typeface="Arial" panose="020B0604020202020204" pitchFamily="34" charset="0"/>
                          <a:cs typeface="Arial" panose="020B0604020202020204" pitchFamily="34" charset="0"/>
                        </a:rPr>
                        <a:t>Use good judgement</a:t>
                      </a:r>
                    </a:p>
                  </a:txBody>
                  <a:tcPr>
                    <a:lnL w="12700" cap="flat" cmpd="sng" algn="ctr">
                      <a:solidFill>
                        <a:schemeClr val="accent1">
                          <a:lumMod val="75000"/>
                        </a:schemeClr>
                      </a:solidFill>
                      <a:prstDash val="solid"/>
                      <a:round/>
                      <a:headEnd type="none" w="med" len="med"/>
                      <a:tailEnd type="none" w="med" len="med"/>
                    </a:lnL>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Cope with stress</a:t>
                      </a:r>
                    </a:p>
                  </a:txBody>
                  <a:tcPr>
                    <a:lnR w="12700" cap="flat" cmpd="sng" algn="ctr">
                      <a:solidFill>
                        <a:schemeClr val="accent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459235">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prstClr val="black"/>
                          </a:solidFill>
                          <a:latin typeface="Arial" panose="020B0604020202020204" pitchFamily="34" charset="0"/>
                          <a:cs typeface="Arial" panose="020B0604020202020204" pitchFamily="34" charset="0"/>
                        </a:rPr>
                        <a:t>Increase confidence </a:t>
                      </a:r>
                    </a:p>
                  </a:txBody>
                  <a:tcPr>
                    <a:lnL w="12700" cap="flat" cmpd="sng" algn="ctr">
                      <a:solidFill>
                        <a:schemeClr val="accent1">
                          <a:lumMod val="75000"/>
                        </a:schemeClr>
                      </a:solidFill>
                      <a:prstDash val="solid"/>
                      <a:round/>
                      <a:headEnd type="none" w="med" len="med"/>
                      <a:tailEnd type="none" w="med" len="med"/>
                    </a:lnL>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Solve problems</a:t>
                      </a:r>
                    </a:p>
                  </a:txBody>
                  <a:tcPr>
                    <a:lnR w="12700" cap="flat" cmpd="sng" algn="ctr">
                      <a:solidFill>
                        <a:schemeClr val="accent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459235">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Overcome setbacks</a:t>
                      </a:r>
                    </a:p>
                  </a:txBody>
                  <a:tcP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Make good decisions</a:t>
                      </a:r>
                    </a:p>
                  </a:txBody>
                  <a:tcP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6" name="Group 5"/>
          <p:cNvGrpSpPr/>
          <p:nvPr/>
        </p:nvGrpSpPr>
        <p:grpSpPr>
          <a:xfrm>
            <a:off x="0" y="-1"/>
            <a:ext cx="9144000" cy="1191237"/>
            <a:chOff x="-9689630" y="1609219"/>
            <a:chExt cx="9144000" cy="1191237"/>
          </a:xfrm>
        </p:grpSpPr>
        <p:sp>
          <p:nvSpPr>
            <p:cNvPr id="7" name="Title 1"/>
            <p:cNvSpPr txBox="1">
              <a:spLocks/>
            </p:cNvSpPr>
            <p:nvPr/>
          </p:nvSpPr>
          <p:spPr>
            <a:xfrm>
              <a:off x="-9689630" y="1609219"/>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18906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DEFINE</a:t>
            </a:r>
            <a:r>
              <a:rPr lang="en-US" sz="1800" dirty="0">
                <a:latin typeface="Arial" panose="020B0604020202020204" pitchFamily="34" charset="0"/>
                <a:ea typeface="ＭＳ Ｐゴシック" charset="0"/>
                <a:cs typeface="Arial" panose="020B0604020202020204" pitchFamily="34" charset="0"/>
              </a:rPr>
              <a:t> stress and stressors and </a:t>
            </a:r>
            <a:r>
              <a:rPr lang="en-US" sz="1800" b="1" dirty="0">
                <a:latin typeface="Arial" panose="020B0604020202020204" pitchFamily="34" charset="0"/>
                <a:ea typeface="ＭＳ Ｐゴシック" charset="0"/>
                <a:cs typeface="Arial" panose="020B0604020202020204" pitchFamily="34" charset="0"/>
              </a:rPr>
              <a:t>COMPARE</a:t>
            </a:r>
            <a:r>
              <a:rPr lang="en-US" sz="1800" dirty="0">
                <a:latin typeface="Arial" panose="020B0604020202020204" pitchFamily="34" charset="0"/>
                <a:ea typeface="ＭＳ Ｐゴシック" charset="0"/>
                <a:cs typeface="Arial" panose="020B0604020202020204" pitchFamily="34" charset="0"/>
              </a:rPr>
              <a:t> the differences</a:t>
            </a: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IDENTIFY</a:t>
            </a:r>
            <a:r>
              <a:rPr lang="en-US" sz="1800" dirty="0">
                <a:latin typeface="Arial" panose="020B0604020202020204" pitchFamily="34" charset="0"/>
                <a:ea typeface="ＭＳ Ｐゴシック" charset="0"/>
                <a:cs typeface="Arial" panose="020B0604020202020204" pitchFamily="34" charset="0"/>
              </a:rPr>
              <a:t> and </a:t>
            </a:r>
            <a:r>
              <a:rPr lang="en-US" sz="1800" b="1" dirty="0">
                <a:latin typeface="Arial" panose="020B0604020202020204" pitchFamily="34" charset="0"/>
                <a:ea typeface="ＭＳ Ｐゴシック" charset="0"/>
                <a:cs typeface="Arial" panose="020B0604020202020204" pitchFamily="34" charset="0"/>
              </a:rPr>
              <a:t>DISCUSS</a:t>
            </a:r>
            <a:r>
              <a:rPr lang="en-US" sz="1800" dirty="0">
                <a:latin typeface="Arial" panose="020B0604020202020204" pitchFamily="34" charset="0"/>
                <a:ea typeface="ＭＳ Ｐゴシック" charset="0"/>
                <a:cs typeface="Arial" panose="020B0604020202020204" pitchFamily="34" charset="0"/>
              </a:rPr>
              <a:t> stressors within the military </a:t>
            </a: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EXPLAIN</a:t>
            </a:r>
            <a:r>
              <a:rPr lang="en-US" sz="1800" dirty="0">
                <a:latin typeface="Arial" panose="020B0604020202020204" pitchFamily="34" charset="0"/>
                <a:ea typeface="ＭＳ Ｐゴシック" charset="0"/>
                <a:cs typeface="Arial" panose="020B0604020202020204" pitchFamily="34" charset="0"/>
              </a:rPr>
              <a:t> the stress response and </a:t>
            </a:r>
            <a:r>
              <a:rPr lang="en-US" sz="1800" b="1" dirty="0">
                <a:latin typeface="Arial" panose="020B0604020202020204" pitchFamily="34" charset="0"/>
                <a:ea typeface="ＭＳ Ｐゴシック" charset="0"/>
                <a:cs typeface="Arial" panose="020B0604020202020204" pitchFamily="34" charset="0"/>
              </a:rPr>
              <a:t>DISCUSS </a:t>
            </a:r>
            <a:r>
              <a:rPr lang="en-US" sz="1800" dirty="0">
                <a:latin typeface="Arial" panose="020B0604020202020204" pitchFamily="34" charset="0"/>
                <a:ea typeface="ＭＳ Ｐゴシック" charset="0"/>
                <a:cs typeface="Arial" panose="020B0604020202020204" pitchFamily="34" charset="0"/>
              </a:rPr>
              <a:t>how it effects the mind &amp; body</a:t>
            </a: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DISCUSS</a:t>
            </a:r>
            <a:r>
              <a:rPr lang="en-US" sz="1800" dirty="0">
                <a:latin typeface="Arial" panose="020B0604020202020204" pitchFamily="34" charset="0"/>
                <a:ea typeface="ＭＳ Ｐゴシック" charset="0"/>
                <a:cs typeface="Arial" panose="020B0604020202020204" pitchFamily="34" charset="0"/>
              </a:rPr>
              <a:t> how stress is good and necessary for optimal performance</a:t>
            </a: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DISCUSS </a:t>
            </a:r>
            <a:r>
              <a:rPr lang="en-US" sz="1800" dirty="0">
                <a:latin typeface="Arial" panose="020B0604020202020204" pitchFamily="34" charset="0"/>
                <a:ea typeface="ＭＳ Ｐゴシック" charset="0"/>
                <a:cs typeface="Arial" panose="020B0604020202020204" pitchFamily="34" charset="0"/>
              </a:rPr>
              <a:t>and </a:t>
            </a:r>
            <a:r>
              <a:rPr lang="en-US" sz="1800" b="1" dirty="0">
                <a:latin typeface="Arial" panose="020B0604020202020204" pitchFamily="34" charset="0"/>
                <a:ea typeface="ＭＳ Ｐゴシック" charset="0"/>
                <a:cs typeface="Arial" panose="020B0604020202020204" pitchFamily="34" charset="0"/>
              </a:rPr>
              <a:t>DESCRIBE </a:t>
            </a:r>
            <a:r>
              <a:rPr lang="en-US" sz="1800" dirty="0">
                <a:latin typeface="Arial" panose="020B0604020202020204" pitchFamily="34" charset="0"/>
                <a:ea typeface="ＭＳ Ｐゴシック" charset="0"/>
                <a:cs typeface="Arial" panose="020B0604020202020204" pitchFamily="34" charset="0"/>
              </a:rPr>
              <a:t>the difference between good stress and bad stress </a:t>
            </a:r>
          </a:p>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DEFINE</a:t>
            </a:r>
            <a:r>
              <a:rPr lang="en-US" sz="1800" dirty="0">
                <a:latin typeface="Arial" panose="020B0604020202020204" pitchFamily="34" charset="0"/>
                <a:ea typeface="ＭＳ Ｐゴシック" charset="0"/>
                <a:cs typeface="Arial" panose="020B0604020202020204" pitchFamily="34" charset="0"/>
              </a:rPr>
              <a:t> and </a:t>
            </a:r>
            <a:r>
              <a:rPr lang="en-US" sz="1800" b="1" dirty="0">
                <a:latin typeface="Arial" panose="020B0604020202020204" pitchFamily="34" charset="0"/>
                <a:ea typeface="ＭＳ Ｐゴシック" charset="0"/>
                <a:cs typeface="Arial" panose="020B0604020202020204" pitchFamily="34" charset="0"/>
              </a:rPr>
              <a:t>DESCRIBE</a:t>
            </a:r>
            <a:r>
              <a:rPr lang="en-US" sz="1800" dirty="0">
                <a:latin typeface="Arial" panose="020B0604020202020204" pitchFamily="34" charset="0"/>
                <a:ea typeface="ＭＳ Ｐゴシック" charset="0"/>
                <a:cs typeface="Arial" panose="020B0604020202020204" pitchFamily="34" charset="0"/>
              </a:rPr>
              <a:t> resilience</a:t>
            </a:r>
            <a:endParaRPr lang="en-US" sz="1800" dirty="0">
              <a:latin typeface="Arial" pitchFamily="34" charset="0"/>
              <a:cs typeface="Arial" pitchFamily="34" charset="0"/>
            </a:endParaRPr>
          </a:p>
          <a:p>
            <a:pPr>
              <a:lnSpc>
                <a:spcPct val="100000"/>
              </a:lnSpc>
              <a:spcBef>
                <a:spcPts val="0"/>
              </a:spcBef>
            </a:pPr>
            <a:r>
              <a:rPr lang="en-US" sz="1800" b="1" dirty="0">
                <a:latin typeface="Arial" pitchFamily="34" charset="0"/>
                <a:cs typeface="Arial" pitchFamily="34" charset="0"/>
              </a:rPr>
              <a:t>EXPLAIN </a:t>
            </a:r>
            <a:r>
              <a:rPr lang="en-US" sz="1800" dirty="0">
                <a:latin typeface="Arial" pitchFamily="34" charset="0"/>
                <a:cs typeface="Arial" pitchFamily="34" charset="0"/>
              </a:rPr>
              <a:t>the resilience continuum and</a:t>
            </a:r>
            <a:r>
              <a:rPr lang="en-US" sz="1800" b="1" dirty="0">
                <a:latin typeface="Arial" pitchFamily="34" charset="0"/>
                <a:cs typeface="Arial" pitchFamily="34" charset="0"/>
              </a:rPr>
              <a:t> IDENTIFY </a:t>
            </a:r>
            <a:r>
              <a:rPr lang="en-US" sz="1800" dirty="0">
                <a:latin typeface="Arial" pitchFamily="34" charset="0"/>
                <a:cs typeface="Arial" pitchFamily="34" charset="0"/>
              </a:rPr>
              <a:t>the importance of being resilient</a:t>
            </a:r>
          </a:p>
          <a:p>
            <a:pPr>
              <a:lnSpc>
                <a:spcPct val="100000"/>
              </a:lnSpc>
              <a:spcBef>
                <a:spcPts val="0"/>
              </a:spcBef>
            </a:pPr>
            <a:r>
              <a:rPr lang="en-US" sz="1800" b="1" dirty="0">
                <a:latin typeface="Arial" pitchFamily="34" charset="0"/>
                <a:cs typeface="Arial" pitchFamily="34" charset="0"/>
              </a:rPr>
              <a:t>IDENTIFY</a:t>
            </a:r>
            <a:r>
              <a:rPr lang="en-US" sz="1800" dirty="0">
                <a:latin typeface="Arial" pitchFamily="34" charset="0"/>
                <a:cs typeface="Arial" pitchFamily="34" charset="0"/>
              </a:rPr>
              <a:t> and </a:t>
            </a:r>
            <a:r>
              <a:rPr lang="en-US" sz="1800" b="1" dirty="0">
                <a:latin typeface="Arial" pitchFamily="34" charset="0"/>
                <a:cs typeface="Arial" pitchFamily="34" charset="0"/>
              </a:rPr>
              <a:t>DISCUSS </a:t>
            </a:r>
            <a:r>
              <a:rPr lang="en-US" sz="1800" dirty="0">
                <a:latin typeface="Arial" pitchFamily="34" charset="0"/>
                <a:cs typeface="Arial" pitchFamily="34" charset="0"/>
              </a:rPr>
              <a:t>stress resilience skills and</a:t>
            </a:r>
            <a:r>
              <a:rPr lang="en-US" sz="1800" b="1" dirty="0">
                <a:latin typeface="Arial" panose="020B0604020202020204" pitchFamily="34" charset="0"/>
                <a:cs typeface="Arial" panose="020B0604020202020204" pitchFamily="34" charset="0"/>
              </a:rPr>
              <a:t> EXPLAIN</a:t>
            </a:r>
            <a:r>
              <a:rPr lang="en-US" sz="1800" dirty="0">
                <a:latin typeface="Arial" panose="020B0604020202020204" pitchFamily="34" charset="0"/>
                <a:cs typeface="Arial" panose="020B0604020202020204" pitchFamily="34" charset="0"/>
              </a:rPr>
              <a:t> the benefits of building your resilience</a:t>
            </a:r>
          </a:p>
        </p:txBody>
      </p:sp>
      <p:grpSp>
        <p:nvGrpSpPr>
          <p:cNvPr id="5" name="Group 4"/>
          <p:cNvGrpSpPr/>
          <p:nvPr/>
        </p:nvGrpSpPr>
        <p:grpSpPr>
          <a:xfrm>
            <a:off x="1" y="-1"/>
            <a:ext cx="9216443" cy="1295877"/>
            <a:chOff x="-9673531" y="1601170"/>
            <a:chExt cx="9184246" cy="1191237"/>
          </a:xfrm>
        </p:grpSpPr>
        <p:sp>
          <p:nvSpPr>
            <p:cNvPr id="6" name="Title 1"/>
            <p:cNvSpPr txBox="1">
              <a:spLocks/>
            </p:cNvSpPr>
            <p:nvPr/>
          </p:nvSpPr>
          <p:spPr>
            <a:xfrm>
              <a:off x="-9673531" y="1601170"/>
              <a:ext cx="9184246"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grpSp>
        <p:nvGrpSpPr>
          <p:cNvPr id="15" name="Group 14"/>
          <p:cNvGrpSpPr/>
          <p:nvPr/>
        </p:nvGrpSpPr>
        <p:grpSpPr>
          <a:xfrm>
            <a:off x="-9788637" y="1198412"/>
            <a:ext cx="2680599" cy="915114"/>
            <a:chOff x="-9597564" y="1786199"/>
            <a:chExt cx="2680599" cy="915114"/>
          </a:xfrm>
        </p:grpSpPr>
        <p:grpSp>
          <p:nvGrpSpPr>
            <p:cNvPr id="17" name="Group 16"/>
            <p:cNvGrpSpPr/>
            <p:nvPr/>
          </p:nvGrpSpPr>
          <p:grpSpPr>
            <a:xfrm>
              <a:off x="-7813493" y="1786199"/>
              <a:ext cx="896528" cy="915114"/>
              <a:chOff x="-914400" y="1752600"/>
              <a:chExt cx="816935" cy="816935"/>
            </a:xfrm>
          </p:grpSpPr>
          <p:sp>
            <p:nvSpPr>
              <p:cNvPr id="22" name="Oval 2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8" name="Group 17"/>
            <p:cNvGrpSpPr/>
            <p:nvPr/>
          </p:nvGrpSpPr>
          <p:grpSpPr>
            <a:xfrm>
              <a:off x="-8699263" y="1786199"/>
              <a:ext cx="883997" cy="877900"/>
              <a:chOff x="9134475" y="914400"/>
              <a:chExt cx="883997" cy="877900"/>
            </a:xfrm>
          </p:grpSpPr>
          <p:sp>
            <p:nvSpPr>
              <p:cNvPr id="20" name="Oval 1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27501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Understanding Stress</a:t>
            </a:r>
          </a:p>
        </p:txBody>
      </p:sp>
      <p:sp>
        <p:nvSpPr>
          <p:cNvPr id="7171" name="Rectangle 3"/>
          <p:cNvSpPr>
            <a:spLocks noGrp="1" noChangeArrowheads="1"/>
          </p:cNvSpPr>
          <p:nvPr>
            <p:ph type="body" sz="half" idx="4294967295"/>
          </p:nvPr>
        </p:nvSpPr>
        <p:spPr>
          <a:xfrm>
            <a:off x="552368" y="2247900"/>
            <a:ext cx="8220157" cy="3771900"/>
          </a:xfrm>
        </p:spPr>
        <p:txBody>
          <a:bodyPr>
            <a:normAutofit fontScale="77500" lnSpcReduction="20000"/>
          </a:bodyPr>
          <a:lstStyle/>
          <a:p>
            <a:pPr>
              <a:lnSpc>
                <a:spcPct val="120000"/>
              </a:lnSpc>
              <a:spcBef>
                <a:spcPts val="0"/>
              </a:spcBef>
            </a:pPr>
            <a:r>
              <a:rPr lang="en-US" sz="2600" b="1" dirty="0">
                <a:latin typeface="Arial" panose="020B0604020202020204" pitchFamily="34" charset="0"/>
                <a:cs typeface="Arial" panose="020B0604020202020204" pitchFamily="34" charset="0"/>
              </a:rPr>
              <a:t>Stress </a:t>
            </a:r>
          </a:p>
          <a:p>
            <a:pPr lvl="1">
              <a:lnSpc>
                <a:spcPct val="120000"/>
              </a:lnSpc>
              <a:spcBef>
                <a:spcPts val="0"/>
              </a:spcBef>
            </a:pPr>
            <a:r>
              <a:rPr lang="en-US" sz="2300" dirty="0">
                <a:latin typeface="Arial" panose="020B0604020202020204" pitchFamily="34" charset="0"/>
                <a:cs typeface="Arial" panose="020B0604020202020204" pitchFamily="34" charset="0"/>
              </a:rPr>
              <a:t>A state of </a:t>
            </a:r>
            <a:r>
              <a:rPr lang="en-US" sz="2300" b="1" i="1" dirty="0">
                <a:latin typeface="Arial" panose="020B0604020202020204" pitchFamily="34" charset="0"/>
                <a:cs typeface="Arial" panose="020B0604020202020204" pitchFamily="34" charset="0"/>
              </a:rPr>
              <a:t>mental</a:t>
            </a:r>
            <a:r>
              <a:rPr lang="en-US" sz="2300" dirty="0">
                <a:latin typeface="Arial" panose="020B0604020202020204" pitchFamily="34" charset="0"/>
                <a:cs typeface="Arial" panose="020B0604020202020204" pitchFamily="34" charset="0"/>
              </a:rPr>
              <a:t> or</a:t>
            </a:r>
            <a:r>
              <a:rPr lang="en-US" sz="2300" b="1" dirty="0">
                <a:latin typeface="Arial" panose="020B0604020202020204" pitchFamily="34" charset="0"/>
                <a:cs typeface="Arial" panose="020B0604020202020204" pitchFamily="34" charset="0"/>
              </a:rPr>
              <a:t> </a:t>
            </a:r>
            <a:r>
              <a:rPr lang="en-US" sz="2300" b="1" i="1" dirty="0">
                <a:latin typeface="Arial" panose="020B0604020202020204" pitchFamily="34" charset="0"/>
                <a:cs typeface="Arial" panose="020B0604020202020204" pitchFamily="34" charset="0"/>
              </a:rPr>
              <a:t>emotional</a:t>
            </a:r>
            <a:r>
              <a:rPr lang="en-US" sz="2300" b="1"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strain, or </a:t>
            </a:r>
            <a:r>
              <a:rPr lang="en-US" sz="2300" b="1" i="1" dirty="0">
                <a:latin typeface="Arial" panose="020B0604020202020204" pitchFamily="34" charset="0"/>
                <a:cs typeface="Arial" panose="020B0604020202020204" pitchFamily="34" charset="0"/>
              </a:rPr>
              <a:t>tension</a:t>
            </a:r>
            <a:r>
              <a:rPr lang="en-US" sz="2300" dirty="0">
                <a:latin typeface="Arial" panose="020B0604020202020204" pitchFamily="34" charset="0"/>
                <a:cs typeface="Arial" panose="020B0604020202020204" pitchFamily="34" charset="0"/>
              </a:rPr>
              <a:t> resulting from demanding circumstances</a:t>
            </a:r>
          </a:p>
          <a:p>
            <a:pPr lvl="1">
              <a:lnSpc>
                <a:spcPct val="120000"/>
              </a:lnSpc>
              <a:spcBef>
                <a:spcPts val="0"/>
              </a:spcBef>
            </a:pPr>
            <a:r>
              <a:rPr lang="en-US" sz="2300" dirty="0">
                <a:latin typeface="Arial" panose="020B0604020202020204" pitchFamily="34" charset="0"/>
                <a:cs typeface="Arial" panose="020B0604020202020204" pitchFamily="34" charset="0"/>
              </a:rPr>
              <a:t>Associated with an individual’s</a:t>
            </a:r>
            <a:r>
              <a:rPr lang="en-US" sz="2300" b="1" i="1" u="sng" dirty="0">
                <a:latin typeface="Arial" panose="020B0604020202020204" pitchFamily="34" charset="0"/>
                <a:cs typeface="Arial" panose="020B0604020202020204" pitchFamily="34" charset="0"/>
              </a:rPr>
              <a:t> perception </a:t>
            </a:r>
            <a:r>
              <a:rPr lang="en-US" sz="2300" dirty="0">
                <a:latin typeface="Arial" panose="020B0604020202020204" pitchFamily="34" charset="0"/>
                <a:cs typeface="Arial" panose="020B0604020202020204" pitchFamily="34" charset="0"/>
              </a:rPr>
              <a:t>of their ability to handle the adverse or demanding circumstances</a:t>
            </a:r>
          </a:p>
          <a:p>
            <a:pPr lvl="1">
              <a:lnSpc>
                <a:spcPct val="120000"/>
              </a:lnSpc>
              <a:spcBef>
                <a:spcPts val="0"/>
              </a:spcBef>
            </a:pPr>
            <a:r>
              <a:rPr lang="en-US" sz="2300" dirty="0">
                <a:latin typeface="Arial" panose="020B0604020202020204" pitchFamily="34" charset="0"/>
                <a:cs typeface="Arial" panose="020B0604020202020204" pitchFamily="34" charset="0"/>
              </a:rPr>
              <a:t>Can have a positive &amp; negative affect on your </a:t>
            </a:r>
            <a:r>
              <a:rPr lang="en-US" sz="2300" b="1" dirty="0">
                <a:latin typeface="Arial" panose="020B0604020202020204" pitchFamily="34" charset="0"/>
                <a:cs typeface="Arial" panose="020B0604020202020204" pitchFamily="34" charset="0"/>
              </a:rPr>
              <a:t>mind, body, spirit &amp; social </a:t>
            </a:r>
            <a:r>
              <a:rPr lang="en-US" sz="2300" dirty="0">
                <a:latin typeface="Arial" pitchFamily="34" charset="0"/>
                <a:cs typeface="Arial" pitchFamily="34" charset="0"/>
              </a:rPr>
              <a:t>domains</a:t>
            </a:r>
          </a:p>
          <a:p>
            <a:pPr>
              <a:lnSpc>
                <a:spcPct val="120000"/>
              </a:lnSpc>
              <a:spcBef>
                <a:spcPts val="0"/>
              </a:spcBef>
            </a:pPr>
            <a:endParaRPr lang="en-US" sz="2600" b="1" dirty="0">
              <a:latin typeface="Arial" pitchFamily="34" charset="0"/>
              <a:cs typeface="Arial" pitchFamily="34" charset="0"/>
            </a:endParaRPr>
          </a:p>
          <a:p>
            <a:pPr>
              <a:lnSpc>
                <a:spcPct val="120000"/>
              </a:lnSpc>
              <a:spcBef>
                <a:spcPts val="0"/>
              </a:spcBef>
            </a:pPr>
            <a:r>
              <a:rPr lang="en-US" sz="2600" b="1" dirty="0">
                <a:latin typeface="Arial" pitchFamily="34" charset="0"/>
                <a:cs typeface="Arial" pitchFamily="34" charset="0"/>
              </a:rPr>
              <a:t>Stressors</a:t>
            </a:r>
          </a:p>
          <a:p>
            <a:pPr lvl="1">
              <a:lnSpc>
                <a:spcPct val="120000"/>
              </a:lnSpc>
              <a:spcBef>
                <a:spcPts val="0"/>
              </a:spcBef>
            </a:pPr>
            <a:r>
              <a:rPr lang="en-US" sz="2300" dirty="0">
                <a:latin typeface="Arial" pitchFamily="34" charset="0"/>
                <a:cs typeface="Arial" pitchFamily="34" charset="0"/>
              </a:rPr>
              <a:t>Any event, experience, or environmental conditions that causes stress in an individual</a:t>
            </a:r>
          </a:p>
          <a:p>
            <a:pPr lvl="1">
              <a:lnSpc>
                <a:spcPct val="120000"/>
              </a:lnSpc>
              <a:spcBef>
                <a:spcPts val="0"/>
              </a:spcBef>
            </a:pPr>
            <a:r>
              <a:rPr lang="en-US" sz="2300" dirty="0">
                <a:latin typeface="Arial" pitchFamily="34" charset="0"/>
                <a:cs typeface="Arial" pitchFamily="34" charset="0"/>
              </a:rPr>
              <a:t>These events or experiences are perceived as threats or challenges to individuals and can be physical or psychological </a:t>
            </a:r>
          </a:p>
        </p:txBody>
      </p:sp>
      <p:grpSp>
        <p:nvGrpSpPr>
          <p:cNvPr id="6" name="Group 5"/>
          <p:cNvGrpSpPr/>
          <p:nvPr/>
        </p:nvGrpSpPr>
        <p:grpSpPr>
          <a:xfrm>
            <a:off x="-24147" y="-1"/>
            <a:ext cx="9168147"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60877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Stress is Necessary    </a:t>
            </a:r>
          </a:p>
        </p:txBody>
      </p:sp>
      <p:graphicFrame>
        <p:nvGraphicFramePr>
          <p:cNvPr id="2" name="Table 1"/>
          <p:cNvGraphicFramePr>
            <a:graphicFrameLocks noGrp="1"/>
          </p:cNvGraphicFramePr>
          <p:nvPr/>
        </p:nvGraphicFramePr>
        <p:xfrm>
          <a:off x="1219200" y="2209800"/>
          <a:ext cx="6781800" cy="320040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20000"/>
                    </a:ext>
                  </a:extLst>
                </a:gridCol>
              </a:tblGrid>
              <a:tr h="551793">
                <a:tc>
                  <a:txBody>
                    <a:bodyPr/>
                    <a:lstStyle/>
                    <a:p>
                      <a:pPr algn="ctr"/>
                      <a:r>
                        <a:rPr lang="en-US" sz="1800" dirty="0">
                          <a:latin typeface="Arial" panose="020B0604020202020204" pitchFamily="34" charset="0"/>
                          <a:cs typeface="Arial" panose="020B0604020202020204" pitchFamily="34" charset="0"/>
                        </a:rPr>
                        <a:t>Stress is essential for:</a:t>
                      </a: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648607">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Optimal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Strength &amp; toughness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Growth &amp; development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Developing new skills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Meeting challenges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Performing difficult missions </a:t>
                      </a:r>
                    </a:p>
                    <a:p>
                      <a:pPr>
                        <a:lnSpc>
                          <a:spcPct val="124000"/>
                        </a:lnSpc>
                      </a:pPr>
                      <a:endParaRPr lang="en-US" dirty="0"/>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5" name="Group 4"/>
          <p:cNvGrpSpPr/>
          <p:nvPr/>
        </p:nvGrpSpPr>
        <p:grpSpPr>
          <a:xfrm>
            <a:off x="0" y="-24149"/>
            <a:ext cx="9144000" cy="1191237"/>
            <a:chOff x="-9633285" y="1577022"/>
            <a:chExt cx="9144000" cy="1191237"/>
          </a:xfrm>
        </p:grpSpPr>
        <p:sp>
          <p:nvSpPr>
            <p:cNvPr id="6" name="Title 1"/>
            <p:cNvSpPr txBox="1">
              <a:spLocks/>
            </p:cNvSpPr>
            <p:nvPr/>
          </p:nvSpPr>
          <p:spPr>
            <a:xfrm>
              <a:off x="-9633285" y="1577022"/>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44844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Military Demands</a:t>
            </a:r>
          </a:p>
        </p:txBody>
      </p:sp>
      <p:graphicFrame>
        <p:nvGraphicFramePr>
          <p:cNvPr id="2" name="Table 1"/>
          <p:cNvGraphicFramePr>
            <a:graphicFrameLocks noGrp="1"/>
          </p:cNvGraphicFramePr>
          <p:nvPr/>
        </p:nvGraphicFramePr>
        <p:xfrm>
          <a:off x="791571" y="2209800"/>
          <a:ext cx="7533564" cy="3799114"/>
        </p:xfrm>
        <a:graphic>
          <a:graphicData uri="http://schemas.openxmlformats.org/drawingml/2006/table">
            <a:tbl>
              <a:tblPr firstRow="1" bandRow="1">
                <a:tableStyleId>{5C22544A-7EE6-4342-B048-85BDC9FD1C3A}</a:tableStyleId>
              </a:tblPr>
              <a:tblGrid>
                <a:gridCol w="7533564">
                  <a:extLst>
                    <a:ext uri="{9D8B030D-6E8A-4147-A177-3AD203B41FA5}">
                      <a16:colId xmlns:a16="http://schemas.microsoft.com/office/drawing/2014/main" val="20000"/>
                    </a:ext>
                  </a:extLst>
                </a:gridCol>
              </a:tblGrid>
              <a:tr h="497529">
                <a:tc>
                  <a:txBody>
                    <a:bodyPr/>
                    <a:lstStyle/>
                    <a:p>
                      <a:pPr algn="ctr"/>
                      <a:r>
                        <a:rPr lang="en-US" sz="1800" dirty="0">
                          <a:latin typeface="Arial" panose="020B0604020202020204" pitchFamily="34" charset="0"/>
                          <a:cs typeface="Arial" panose="020B0604020202020204" pitchFamily="34" charset="0"/>
                        </a:rPr>
                        <a:t>Meeting the demands of the CG</a:t>
                      </a: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301585">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Maintaining a forward presence (deployments, combat environments)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a:t>
                      </a:r>
                      <a:r>
                        <a:rPr lang="en-US" sz="1800" dirty="0">
                          <a:latin typeface="Arial" panose="020B0604020202020204" pitchFamily="34" charset="0"/>
                          <a:ea typeface="ＭＳ Ｐゴシック" charset="0"/>
                          <a:cs typeface="Arial" panose="020B0604020202020204" pitchFamily="34" charset="0"/>
                        </a:rPr>
                        <a:t>creased </a:t>
                      </a:r>
                      <a:r>
                        <a:rPr lang="en-US" altLang="en-US" sz="1800" dirty="0">
                          <a:latin typeface="Arial" panose="020B0604020202020204" pitchFamily="34" charset="0"/>
                          <a:cs typeface="Arial" panose="020B0604020202020204" pitchFamily="34" charset="0"/>
                        </a:rPr>
                        <a:t>work demands with decreased staff</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ea typeface="ＭＳ Ｐゴシック" charset="0"/>
                          <a:cs typeface="Arial" panose="020B0604020202020204" pitchFamily="34" charset="0"/>
                        </a:rPr>
                        <a:t>Leader/management styles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ea typeface="ＭＳ Ｐゴシック" charset="0"/>
                          <a:cs typeface="Arial" panose="020B0604020202020204" pitchFamily="34" charset="0"/>
                        </a:rPr>
                        <a:t>Career concerns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ea typeface="ＭＳ Ｐゴシック" charset="0"/>
                          <a:cs typeface="Arial" panose="020B0604020202020204" pitchFamily="34" charset="0"/>
                        </a:rPr>
                        <a:t>Environmental conditions (climate, noise(s),</a:t>
                      </a:r>
                      <a:r>
                        <a:rPr lang="en-US" sz="1800" baseline="0" dirty="0">
                          <a:latin typeface="Arial" panose="020B0604020202020204" pitchFamily="34" charset="0"/>
                          <a:ea typeface="ＭＳ Ｐゴシック" charset="0"/>
                          <a:cs typeface="Arial" panose="020B0604020202020204" pitchFamily="34" charset="0"/>
                        </a:rPr>
                        <a:t> &amp; smells)</a:t>
                      </a:r>
                      <a:endParaRPr lang="en-US" sz="1800" dirty="0">
                        <a:latin typeface="Arial" panose="020B0604020202020204" pitchFamily="34" charset="0"/>
                        <a:ea typeface="ＭＳ Ｐゴシック"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aseline="0" dirty="0">
                          <a:latin typeface="Arial" panose="020B0604020202020204" pitchFamily="34" charset="0"/>
                          <a:ea typeface="ＭＳ Ｐゴシック" charset="0"/>
                          <a:cs typeface="Arial" panose="020B0604020202020204" pitchFamily="34" charset="0"/>
                        </a:rPr>
                        <a:t>Certifications, qualifications, &amp; inspections</a:t>
                      </a:r>
                      <a:endParaRPr lang="en-US" sz="1800" dirty="0">
                        <a:latin typeface="Arial" panose="020B0604020202020204" pitchFamily="34" charset="0"/>
                        <a:ea typeface="ＭＳ Ｐゴシック"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dirty="0">
                          <a:latin typeface="Arial" panose="020B0604020202020204" pitchFamily="34" charset="0"/>
                          <a:ea typeface="ＭＳ Ｐゴシック" charset="0"/>
                          <a:cs typeface="Arial" panose="020B0604020202020204" pitchFamily="34" charset="0"/>
                        </a:rPr>
                        <a:t>Family adjustment,</a:t>
                      </a:r>
                      <a:r>
                        <a:rPr lang="en-US" sz="1800" baseline="0" dirty="0">
                          <a:latin typeface="Arial" panose="020B0604020202020204" pitchFamily="34" charset="0"/>
                          <a:ea typeface="ＭＳ Ｐゴシック" charset="0"/>
                          <a:cs typeface="Arial" panose="020B0604020202020204" pitchFamily="34" charset="0"/>
                        </a:rPr>
                        <a:t> </a:t>
                      </a:r>
                      <a:r>
                        <a:rPr lang="en-US" sz="1800" dirty="0">
                          <a:latin typeface="Arial" panose="020B0604020202020204" pitchFamily="34" charset="0"/>
                          <a:ea typeface="ＭＳ Ｐゴシック" charset="0"/>
                          <a:cs typeface="Arial" panose="020B0604020202020204" pitchFamily="34" charset="0"/>
                        </a:rPr>
                        <a:t>separations, &amp; PCSing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altLang="en-US" sz="1800" dirty="0">
                          <a:latin typeface="Arial" panose="020B0604020202020204" pitchFamily="34" charset="0"/>
                          <a:cs typeface="Arial" panose="020B0604020202020204" pitchFamily="34" charset="0"/>
                        </a:rPr>
                        <a:t>Ethical situations between doing “what is right” versus “following the rules”</a:t>
                      </a:r>
                      <a:endParaRPr lang="en-US" sz="1800" dirty="0">
                        <a:latin typeface="Arial" pitchFamily="34" charset="0"/>
                        <a:cs typeface="Arial" pitchFamily="34" charset="0"/>
                      </a:endParaRPr>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5" name="Group 4"/>
          <p:cNvGrpSpPr/>
          <p:nvPr/>
        </p:nvGrpSpPr>
        <p:grpSpPr>
          <a:xfrm>
            <a:off x="1" y="-1"/>
            <a:ext cx="9144000" cy="1191237"/>
            <a:chOff x="-9657432" y="1633367"/>
            <a:chExt cx="9144000" cy="1191237"/>
          </a:xfrm>
        </p:grpSpPr>
        <p:sp>
          <p:nvSpPr>
            <p:cNvPr id="6" name="Title 1"/>
            <p:cNvSpPr txBox="1">
              <a:spLocks/>
            </p:cNvSpPr>
            <p:nvPr/>
          </p:nvSpPr>
          <p:spPr>
            <a:xfrm>
              <a:off x="-9657432" y="1633367"/>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97140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1890903"/>
            <a:ext cx="4286250" cy="4286250"/>
          </a:xfrm>
          <a:prstGeom prst="rect">
            <a:avLst/>
          </a:prstGeom>
        </p:spPr>
      </p:pic>
      <p:sp>
        <p:nvSpPr>
          <p:cNvPr id="5" name="Rectangle 2"/>
          <p:cNvSpPr txBox="1">
            <a:spLocks noChangeArrowheads="1"/>
          </p:cNvSpPr>
          <p:nvPr/>
        </p:nvSpPr>
        <p:spPr>
          <a:xfrm>
            <a:off x="552132" y="1408828"/>
            <a:ext cx="82489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cs typeface="Times New Roman" pitchFamily="18" charset="0"/>
              </a:rPr>
              <a:t>The Physiology of Stress</a:t>
            </a:r>
          </a:p>
        </p:txBody>
      </p:sp>
      <p:grpSp>
        <p:nvGrpSpPr>
          <p:cNvPr id="6" name="Group 5"/>
          <p:cNvGrpSpPr/>
          <p:nvPr/>
        </p:nvGrpSpPr>
        <p:grpSpPr>
          <a:xfrm>
            <a:off x="0" y="-1"/>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2802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1890903"/>
            <a:ext cx="4286250" cy="4286250"/>
          </a:xfrm>
          <a:prstGeom prst="rect">
            <a:avLst/>
          </a:prstGeom>
        </p:spPr>
      </p:pic>
      <p:sp>
        <p:nvSpPr>
          <p:cNvPr id="13" name="Chevron 12"/>
          <p:cNvSpPr/>
          <p:nvPr/>
        </p:nvSpPr>
        <p:spPr>
          <a:xfrm>
            <a:off x="2512513" y="2484269"/>
            <a:ext cx="365760" cy="3657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4" name="Picture 13"/>
          <p:cNvPicPr>
            <a:picLocks noChangeAspect="1"/>
          </p:cNvPicPr>
          <p:nvPr/>
        </p:nvPicPr>
        <p:blipFill>
          <a:blip r:embed="rId4"/>
          <a:stretch>
            <a:fillRect/>
          </a:stretch>
        </p:blipFill>
        <p:spPr>
          <a:xfrm>
            <a:off x="2957334" y="2499017"/>
            <a:ext cx="324091" cy="365760"/>
          </a:xfrm>
          <a:prstGeom prst="rect">
            <a:avLst/>
          </a:prstGeom>
        </p:spPr>
      </p:pic>
      <p:sp>
        <p:nvSpPr>
          <p:cNvPr id="15" name="Flowchart: Merge 14"/>
          <p:cNvSpPr/>
          <p:nvPr/>
        </p:nvSpPr>
        <p:spPr>
          <a:xfrm rot="16200000">
            <a:off x="3413776" y="2473822"/>
            <a:ext cx="337751" cy="36576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Line Callout 1 2"/>
          <p:cNvSpPr/>
          <p:nvPr/>
        </p:nvSpPr>
        <p:spPr>
          <a:xfrm>
            <a:off x="5657850" y="1509098"/>
            <a:ext cx="2743200" cy="548640"/>
          </a:xfrm>
          <a:prstGeom prst="borderCallout1">
            <a:avLst>
              <a:gd name="adj1" fmla="val 49927"/>
              <a:gd name="adj2" fmla="val -3855"/>
              <a:gd name="adj3" fmla="val 163517"/>
              <a:gd name="adj4" fmla="val -42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 Amygdala</a:t>
            </a:r>
          </a:p>
        </p:txBody>
      </p:sp>
      <p:sp>
        <p:nvSpPr>
          <p:cNvPr id="4" name="Line Callout 1 3"/>
          <p:cNvSpPr/>
          <p:nvPr/>
        </p:nvSpPr>
        <p:spPr>
          <a:xfrm>
            <a:off x="5657850" y="2314575"/>
            <a:ext cx="2743200" cy="548640"/>
          </a:xfrm>
          <a:prstGeom prst="borderCallout1">
            <a:avLst>
              <a:gd name="adj1" fmla="val 48480"/>
              <a:gd name="adj2" fmla="val -5348"/>
              <a:gd name="adj3" fmla="val 38176"/>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 Hypothalamus</a:t>
            </a:r>
          </a:p>
        </p:txBody>
      </p:sp>
      <p:sp>
        <p:nvSpPr>
          <p:cNvPr id="16" name="Line Callout 1 15"/>
          <p:cNvSpPr/>
          <p:nvPr/>
        </p:nvSpPr>
        <p:spPr>
          <a:xfrm>
            <a:off x="5657850" y="3165764"/>
            <a:ext cx="2743200" cy="548640"/>
          </a:xfrm>
          <a:prstGeom prst="borderCallout1">
            <a:avLst>
              <a:gd name="adj1" fmla="val 44777"/>
              <a:gd name="adj2" fmla="val -4154"/>
              <a:gd name="adj3" fmla="val -66952"/>
              <a:gd name="adj4" fmla="val -43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 Pituitary gland</a:t>
            </a:r>
          </a:p>
        </p:txBody>
      </p:sp>
      <p:sp>
        <p:nvSpPr>
          <p:cNvPr id="17" name="Rectangle 2"/>
          <p:cNvSpPr txBox="1">
            <a:spLocks noChangeArrowheads="1"/>
          </p:cNvSpPr>
          <p:nvPr/>
        </p:nvSpPr>
        <p:spPr>
          <a:xfrm>
            <a:off x="550904" y="1413387"/>
            <a:ext cx="82489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cs typeface="Times New Roman" pitchFamily="18" charset="0"/>
              </a:rPr>
              <a:t>The Physiology of Stress</a:t>
            </a:r>
          </a:p>
        </p:txBody>
      </p:sp>
      <p:sp>
        <p:nvSpPr>
          <p:cNvPr id="2" name="TextBox 1"/>
          <p:cNvSpPr txBox="1"/>
          <p:nvPr/>
        </p:nvSpPr>
        <p:spPr>
          <a:xfrm>
            <a:off x="788742" y="6019395"/>
            <a:ext cx="7521677" cy="646331"/>
          </a:xfrm>
          <a:prstGeom prst="rect">
            <a:avLst/>
          </a:prstGeom>
          <a:noFill/>
          <a:ln>
            <a:solidFill>
              <a:srgbClr val="8BB8E1"/>
            </a:solidFill>
          </a:ln>
        </p:spPr>
        <p:txBody>
          <a:bodyPr wrap="square" rtlCol="0">
            <a:spAutoFit/>
          </a:bodyPr>
          <a:lstStyle/>
          <a:p>
            <a:pPr algn="ctr"/>
            <a:r>
              <a:rPr lang="en-US" b="1" dirty="0">
                <a:latin typeface="Arial" panose="020B0604020202020204" pitchFamily="34" charset="0"/>
                <a:cs typeface="Arial" panose="020B0604020202020204" pitchFamily="34" charset="0"/>
              </a:rPr>
              <a:t>These are the parts of the brain that immediately and automatically recognize a challenge.</a:t>
            </a:r>
          </a:p>
        </p:txBody>
      </p:sp>
      <p:grpSp>
        <p:nvGrpSpPr>
          <p:cNvPr id="18" name="Group 17"/>
          <p:cNvGrpSpPr/>
          <p:nvPr/>
        </p:nvGrpSpPr>
        <p:grpSpPr>
          <a:xfrm>
            <a:off x="-24148" y="24146"/>
            <a:ext cx="9144000" cy="1191237"/>
            <a:chOff x="-9713778" y="1673613"/>
            <a:chExt cx="9144000" cy="1191237"/>
          </a:xfrm>
        </p:grpSpPr>
        <p:sp>
          <p:nvSpPr>
            <p:cNvPr id="20" name="Title 1"/>
            <p:cNvSpPr txBox="1">
              <a:spLocks/>
            </p:cNvSpPr>
            <p:nvPr/>
          </p:nvSpPr>
          <p:spPr>
            <a:xfrm>
              <a:off x="-9713778" y="1673613"/>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21" name="Group 20"/>
            <p:cNvGrpSpPr/>
            <p:nvPr/>
          </p:nvGrpSpPr>
          <p:grpSpPr>
            <a:xfrm>
              <a:off x="-7813493" y="1786199"/>
              <a:ext cx="896528" cy="915114"/>
              <a:chOff x="-914400" y="1752600"/>
              <a:chExt cx="816935" cy="816935"/>
            </a:xfrm>
          </p:grpSpPr>
          <p:sp>
            <p:nvSpPr>
              <p:cNvPr id="26" name="Oval 25"/>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7" name="Picture 26"/>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2" name="Group 21"/>
            <p:cNvGrpSpPr/>
            <p:nvPr/>
          </p:nvGrpSpPr>
          <p:grpSpPr>
            <a:xfrm>
              <a:off x="-8699263" y="1786199"/>
              <a:ext cx="883997" cy="877900"/>
              <a:chOff x="9134475" y="914400"/>
              <a:chExt cx="883997" cy="877900"/>
            </a:xfrm>
          </p:grpSpPr>
          <p:sp>
            <p:nvSpPr>
              <p:cNvPr id="24" name="Oval 23"/>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0899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3" grpId="0" animBg="1"/>
      <p:bldP spid="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1890903"/>
            <a:ext cx="4286250" cy="4286250"/>
          </a:xfrm>
          <a:prstGeom prst="rect">
            <a:avLst/>
          </a:prstGeom>
        </p:spPr>
      </p:pic>
      <p:sp>
        <p:nvSpPr>
          <p:cNvPr id="3" name="Line Callout 1 2"/>
          <p:cNvSpPr/>
          <p:nvPr/>
        </p:nvSpPr>
        <p:spPr>
          <a:xfrm>
            <a:off x="5657850" y="1509098"/>
            <a:ext cx="2743200" cy="548640"/>
          </a:xfrm>
          <a:prstGeom prst="borderCallout1">
            <a:avLst>
              <a:gd name="adj1" fmla="val 49927"/>
              <a:gd name="adj2" fmla="val -3855"/>
              <a:gd name="adj3" fmla="val 163517"/>
              <a:gd name="adj4" fmla="val -42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 Amygdala</a:t>
            </a:r>
          </a:p>
        </p:txBody>
      </p:sp>
      <p:sp>
        <p:nvSpPr>
          <p:cNvPr id="4" name="Line Callout 1 3"/>
          <p:cNvSpPr/>
          <p:nvPr/>
        </p:nvSpPr>
        <p:spPr>
          <a:xfrm>
            <a:off x="5657850" y="2314575"/>
            <a:ext cx="2743200" cy="548640"/>
          </a:xfrm>
          <a:prstGeom prst="borderCallout1">
            <a:avLst>
              <a:gd name="adj1" fmla="val 48480"/>
              <a:gd name="adj2" fmla="val -5348"/>
              <a:gd name="adj3" fmla="val 38176"/>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 Hypothalamus</a:t>
            </a:r>
          </a:p>
        </p:txBody>
      </p:sp>
      <p:sp>
        <p:nvSpPr>
          <p:cNvPr id="16" name="Line Callout 1 15"/>
          <p:cNvSpPr/>
          <p:nvPr/>
        </p:nvSpPr>
        <p:spPr>
          <a:xfrm>
            <a:off x="5657850" y="3124200"/>
            <a:ext cx="2743200" cy="548640"/>
          </a:xfrm>
          <a:prstGeom prst="borderCallout1">
            <a:avLst>
              <a:gd name="adj1" fmla="val 44777"/>
              <a:gd name="adj2" fmla="val -4154"/>
              <a:gd name="adj3" fmla="val -66952"/>
              <a:gd name="adj4" fmla="val -43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 Pituitary gland</a:t>
            </a:r>
          </a:p>
        </p:txBody>
      </p:sp>
      <p:pic>
        <p:nvPicPr>
          <p:cNvPr id="5" name="Picture 4"/>
          <p:cNvPicPr>
            <a:picLocks noChangeAspect="1"/>
          </p:cNvPicPr>
          <p:nvPr/>
        </p:nvPicPr>
        <p:blipFill>
          <a:blip r:embed="rId4"/>
          <a:stretch>
            <a:fillRect/>
          </a:stretch>
        </p:blipFill>
        <p:spPr>
          <a:xfrm>
            <a:off x="3695861" y="2401732"/>
            <a:ext cx="695004" cy="2121592"/>
          </a:xfrm>
          <a:prstGeom prst="rect">
            <a:avLst/>
          </a:prstGeom>
        </p:spPr>
      </p:pic>
      <p:sp>
        <p:nvSpPr>
          <p:cNvPr id="8" name="Line Callout 1 7"/>
          <p:cNvSpPr/>
          <p:nvPr/>
        </p:nvSpPr>
        <p:spPr>
          <a:xfrm>
            <a:off x="5657850" y="3933825"/>
            <a:ext cx="2743200" cy="548640"/>
          </a:xfrm>
          <a:prstGeom prst="borderCallout1">
            <a:avLst>
              <a:gd name="adj1" fmla="val 53078"/>
              <a:gd name="adj2" fmla="val -3668"/>
              <a:gd name="adj3" fmla="val 59169"/>
              <a:gd name="adj4" fmla="val -26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 Adrenal gland</a:t>
            </a:r>
          </a:p>
        </p:txBody>
      </p:sp>
      <p:sp>
        <p:nvSpPr>
          <p:cNvPr id="9" name="Line Callout 1 8"/>
          <p:cNvSpPr/>
          <p:nvPr/>
        </p:nvSpPr>
        <p:spPr>
          <a:xfrm>
            <a:off x="5394960" y="5116694"/>
            <a:ext cx="1371600" cy="548640"/>
          </a:xfrm>
          <a:prstGeom prst="borderCallout1">
            <a:avLst>
              <a:gd name="adj1" fmla="val -8173"/>
              <a:gd name="adj2" fmla="val 51667"/>
              <a:gd name="adj3" fmla="val -46474"/>
              <a:gd name="adj4" fmla="val 8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Cortisol</a:t>
            </a:r>
          </a:p>
        </p:txBody>
      </p:sp>
      <p:sp>
        <p:nvSpPr>
          <p:cNvPr id="10" name="Line Callout 1 9"/>
          <p:cNvSpPr/>
          <p:nvPr/>
        </p:nvSpPr>
        <p:spPr>
          <a:xfrm>
            <a:off x="7142480" y="5116694"/>
            <a:ext cx="1828800" cy="548640"/>
          </a:xfrm>
          <a:prstGeom prst="borderCallout1">
            <a:avLst>
              <a:gd name="adj1" fmla="val -12019"/>
              <a:gd name="adj2" fmla="val 42901"/>
              <a:gd name="adj3" fmla="val -47756"/>
              <a:gd name="adj4" fmla="val 18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Adrenaline</a:t>
            </a:r>
          </a:p>
        </p:txBody>
      </p:sp>
      <p:sp>
        <p:nvSpPr>
          <p:cNvPr id="13" name="Rectangle 2"/>
          <p:cNvSpPr txBox="1">
            <a:spLocks noChangeArrowheads="1"/>
          </p:cNvSpPr>
          <p:nvPr/>
        </p:nvSpPr>
        <p:spPr>
          <a:xfrm>
            <a:off x="552132" y="1408828"/>
            <a:ext cx="82489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cs typeface="Times New Roman" pitchFamily="18" charset="0"/>
              </a:rPr>
              <a:t>The Physiology of Stress</a:t>
            </a:r>
          </a:p>
        </p:txBody>
      </p:sp>
      <p:sp>
        <p:nvSpPr>
          <p:cNvPr id="2" name="TextBox 1"/>
          <p:cNvSpPr txBox="1"/>
          <p:nvPr/>
        </p:nvSpPr>
        <p:spPr>
          <a:xfrm>
            <a:off x="1009336" y="6034571"/>
            <a:ext cx="7105968" cy="646331"/>
          </a:xfrm>
          <a:prstGeom prst="rect">
            <a:avLst/>
          </a:prstGeom>
          <a:noFill/>
          <a:ln>
            <a:solidFill>
              <a:srgbClr val="8BB8E1"/>
            </a:solidFill>
          </a:ln>
        </p:spPr>
        <p:txBody>
          <a:bodyPr wrap="square" rtlCol="0">
            <a:spAutoFit/>
          </a:bodyPr>
          <a:lstStyle/>
          <a:p>
            <a:pPr algn="ctr"/>
            <a:r>
              <a:rPr lang="en-US" b="1" dirty="0">
                <a:latin typeface="Arial" panose="020B0604020202020204" pitchFamily="34" charset="0"/>
                <a:cs typeface="Arial" panose="020B0604020202020204" pitchFamily="34" charset="0"/>
              </a:rPr>
              <a:t>This is the automatic response of the body to enact fight, flight or freeze in addressing the challenge.</a:t>
            </a:r>
          </a:p>
        </p:txBody>
      </p:sp>
    </p:spTree>
    <p:extLst>
      <p:ext uri="{BB962C8B-B14F-4D97-AF65-F5344CB8AC3E}">
        <p14:creationId xmlns:p14="http://schemas.microsoft.com/office/powerpoint/2010/main" val="1606687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21852-1360-4EFA-A028-23515B50F3D8}">
  <ds:schemaRefs>
    <ds:schemaRef ds:uri="bac90b65-dc96-4c73-9a2b-07c3d5daa757"/>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http://purl.org/dc/dcmitype/"/>
    <ds:schemaRef ds:uri="c340a06c-502f-4c8a-8b9b-1bd6218628f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34ACEDF-CD37-448D-A352-B36E1882D47D}">
  <ds:schemaRefs>
    <ds:schemaRef ds:uri="http://schemas.microsoft.com/sharepoint/v3/contenttype/forms"/>
  </ds:schemaRefs>
</ds:datastoreItem>
</file>

<file path=customXml/itemProps3.xml><?xml version="1.0" encoding="utf-8"?>
<ds:datastoreItem xmlns:ds="http://schemas.openxmlformats.org/officeDocument/2006/customXml" ds:itemID="{E9EB18CE-4367-41C6-B744-CDA88A446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471</TotalTime>
  <Words>7594</Words>
  <Application>Microsoft Office PowerPoint</Application>
  <PresentationFormat>On-screen Show (4:3)</PresentationFormat>
  <Paragraphs>895</Paragraphs>
  <Slides>26</Slides>
  <Notes>26</Notes>
  <HiddenSlides>0</HiddenSlides>
  <MMClips>1</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Office Theme</vt:lpstr>
      <vt:lpstr> Stress &amp; Resilience  </vt:lpstr>
      <vt:lpstr>Experiential:  Mindfulness Practice  </vt:lpstr>
      <vt:lpstr>Learning Objectives   </vt:lpstr>
      <vt:lpstr>Understanding Stress</vt:lpstr>
      <vt:lpstr>Stress is Necessary    </vt:lpstr>
      <vt:lpstr>Military Demands</vt:lpstr>
      <vt:lpstr>PowerPoint Presentation</vt:lpstr>
      <vt:lpstr>PowerPoint Presentation</vt:lpstr>
      <vt:lpstr>PowerPoint Presentation</vt:lpstr>
      <vt:lpstr>PowerPoint Presentation</vt:lpstr>
      <vt:lpstr>The Automatic (Autonomic) Nervous System</vt:lpstr>
      <vt:lpstr>Video: How to Make Stress Your Friend</vt:lpstr>
      <vt:lpstr>PowerPoint Presentation</vt:lpstr>
      <vt:lpstr>Four Sources of Non-Engagement (C O P E)</vt:lpstr>
      <vt:lpstr>Four Sources of Stress Injury    </vt:lpstr>
      <vt:lpstr>PowerPoint Presentation</vt:lpstr>
      <vt:lpstr>Stress Recovery  </vt:lpstr>
      <vt:lpstr>Exercise:  Stress Signs   </vt:lpstr>
      <vt:lpstr>Consequences of Chronic Stress </vt:lpstr>
      <vt:lpstr>What is Resilience? </vt:lpstr>
      <vt:lpstr>The Leaky Bucket</vt:lpstr>
      <vt:lpstr>Exercise:  Domains of Resilience   </vt:lpstr>
      <vt:lpstr>Resilience Continuum</vt:lpstr>
      <vt:lpstr>Hardiness &amp; Resilience </vt:lpstr>
      <vt:lpstr>Stress Resilience Skills </vt:lpstr>
      <vt:lpstr>Building Your Resilience</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Resilience</dc:title>
  <dc:creator>Bardales, Melissa A. CTR</dc:creator>
  <cp:lastModifiedBy>Naker, Keith M MCPO USCG SEC N CAROLINA (USA)</cp:lastModifiedBy>
  <cp:revision>242</cp:revision>
  <dcterms:created xsi:type="dcterms:W3CDTF">2020-07-06T17:23:23Z</dcterms:created>
  <dcterms:modified xsi:type="dcterms:W3CDTF">2023-06-20T12:54:37Z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